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3" r:id="rId3"/>
    <p:sldId id="274" r:id="rId4"/>
    <p:sldId id="275" r:id="rId5"/>
    <p:sldId id="276" r:id="rId6"/>
    <p:sldId id="277" r:id="rId7"/>
    <p:sldId id="278" r:id="rId8"/>
    <p:sldId id="279" r:id="rId9"/>
    <p:sldId id="280" r:id="rId10"/>
    <p:sldId id="281" r:id="rId11"/>
    <p:sldId id="282" r:id="rId12"/>
    <p:sldId id="283" r:id="rId13"/>
    <p:sldId id="284" r:id="rId14"/>
    <p:sldId id="285" r:id="rId15"/>
    <p:sldId id="286" r:id="rId16"/>
    <p:sldId id="287" r:id="rId17"/>
    <p:sldId id="288" r:id="rId18"/>
    <p:sldId id="299" r:id="rId19"/>
    <p:sldId id="289" r:id="rId20"/>
    <p:sldId id="290" r:id="rId21"/>
    <p:sldId id="291" r:id="rId22"/>
    <p:sldId id="292" r:id="rId23"/>
    <p:sldId id="293" r:id="rId24"/>
    <p:sldId id="294" r:id="rId25"/>
    <p:sldId id="295" r:id="rId26"/>
    <p:sldId id="296" r:id="rId27"/>
    <p:sldId id="297" r:id="rId28"/>
    <p:sldId id="298" r:id="rId29"/>
    <p:sldId id="301" r:id="rId30"/>
    <p:sldId id="302" r:id="rId31"/>
    <p:sldId id="304" r:id="rId32"/>
    <p:sldId id="305" r:id="rId33"/>
    <p:sldId id="306" r:id="rId34"/>
    <p:sldId id="307" r:id="rId35"/>
    <p:sldId id="308" r:id="rId36"/>
    <p:sldId id="309" r:id="rId37"/>
    <p:sldId id="310" r:id="rId38"/>
    <p:sldId id="311" r:id="rId39"/>
    <p:sldId id="312" r:id="rId40"/>
    <p:sldId id="313" r:id="rId41"/>
    <p:sldId id="314" r:id="rId42"/>
    <p:sldId id="315" r:id="rId43"/>
    <p:sldId id="316" r:id="rId44"/>
    <p:sldId id="317" r:id="rId45"/>
    <p:sldId id="318" r:id="rId46"/>
    <p:sldId id="319" r:id="rId47"/>
    <p:sldId id="320" r:id="rId48"/>
    <p:sldId id="321" r:id="rId49"/>
    <p:sldId id="322" r:id="rId50"/>
    <p:sldId id="323" r:id="rId51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ção Padrão" id="{761E820B-E4B9-4326-9E0A-32245E96C64A}">
          <p14:sldIdLst>
            <p14:sldId id="256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99"/>
            <p14:sldId id="289"/>
            <p14:sldId id="290"/>
          </p14:sldIdLst>
        </p14:section>
        <p14:section name="Seção sem Título" id="{5D3938C1-01F9-431A-A6F1-E3F345A874E4}">
          <p14:sldIdLst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301"/>
            <p14:sldId id="302"/>
            <p14:sldId id="304"/>
            <p14:sldId id="305"/>
            <p14:sldId id="306"/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  <p14:sldId id="315"/>
            <p14:sldId id="316"/>
            <p14:sldId id="317"/>
            <p14:sldId id="318"/>
            <p14:sldId id="319"/>
            <p14:sldId id="320"/>
            <p14:sldId id="321"/>
            <p14:sldId id="322"/>
            <p14:sldId id="32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050"/>
    <a:srgbClr val="0066CC"/>
    <a:srgbClr val="CC0000"/>
    <a:srgbClr val="CC3300"/>
    <a:srgbClr val="FF66FF"/>
    <a:srgbClr val="00B0F0"/>
    <a:srgbClr val="FF0000"/>
    <a:srgbClr val="5B9B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75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342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E46FC-05F1-4E56-8287-A94ECB08D438}" type="datetimeFigureOut">
              <a:rPr lang="pt-BR" smtClean="0"/>
              <a:t>16/09/2025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635FB-1ED8-4035-A1D0-E1FE2042D0F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965689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E46FC-05F1-4E56-8287-A94ECB08D438}" type="datetimeFigureOut">
              <a:rPr lang="pt-BR" smtClean="0"/>
              <a:t>16/09/2025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635FB-1ED8-4035-A1D0-E1FE2042D0F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434900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E46FC-05F1-4E56-8287-A94ECB08D438}" type="datetimeFigureOut">
              <a:rPr lang="pt-BR" smtClean="0"/>
              <a:t>16/09/2025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635FB-1ED8-4035-A1D0-E1FE2042D0F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93333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E46FC-05F1-4E56-8287-A94ECB08D438}" type="datetimeFigureOut">
              <a:rPr lang="pt-BR" smtClean="0"/>
              <a:t>16/09/2025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635FB-1ED8-4035-A1D0-E1FE2042D0F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740590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E46FC-05F1-4E56-8287-A94ECB08D438}" type="datetimeFigureOut">
              <a:rPr lang="pt-BR" smtClean="0"/>
              <a:t>16/09/2025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635FB-1ED8-4035-A1D0-E1FE2042D0F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266794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E46FC-05F1-4E56-8287-A94ECB08D438}" type="datetimeFigureOut">
              <a:rPr lang="pt-BR" smtClean="0"/>
              <a:t>16/09/2025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635FB-1ED8-4035-A1D0-E1FE2042D0F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426960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E46FC-05F1-4E56-8287-A94ECB08D438}" type="datetimeFigureOut">
              <a:rPr lang="pt-BR" smtClean="0"/>
              <a:t>16/09/2025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635FB-1ED8-4035-A1D0-E1FE2042D0F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351575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E46FC-05F1-4E56-8287-A94ECB08D438}" type="datetimeFigureOut">
              <a:rPr lang="pt-BR" smtClean="0"/>
              <a:t>16/09/2025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635FB-1ED8-4035-A1D0-E1FE2042D0F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94840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E46FC-05F1-4E56-8287-A94ECB08D438}" type="datetimeFigureOut">
              <a:rPr lang="pt-BR" smtClean="0"/>
              <a:t>16/09/2025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635FB-1ED8-4035-A1D0-E1FE2042D0F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468552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E46FC-05F1-4E56-8287-A94ECB08D438}" type="datetimeFigureOut">
              <a:rPr lang="pt-BR" smtClean="0"/>
              <a:t>16/09/2025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635FB-1ED8-4035-A1D0-E1FE2042D0F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626930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E46FC-05F1-4E56-8287-A94ECB08D438}" type="datetimeFigureOut">
              <a:rPr lang="pt-BR" smtClean="0"/>
              <a:t>16/09/2025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635FB-1ED8-4035-A1D0-E1FE2042D0F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974056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AE46FC-05F1-4E56-8287-A94ECB08D438}" type="datetimeFigureOut">
              <a:rPr lang="pt-BR" smtClean="0"/>
              <a:t>16/09/2025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6635FB-1ED8-4035-A1D0-E1FE2042D0F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14522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e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eg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5" Type="http://schemas.openxmlformats.org/officeDocument/2006/relationships/image" Target="../media/image16.png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eg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jcks100.com/entry/%EC%82%BC%EC%84%B1-%EA%B0%A4%EB%9F%AD%EC%8B%9C-s24-%EC%9A%B8%ED%8A%B8%EB%9D%BC-%EC%B6%9C%EC%8B%9C%EC%9D%BC-%EA%B0%80%EA%B2%A9-%EC%83%89%EC%83%81-%EB%94%94%EC%9E%90%EC%9D%B8-%EC%B9%B4%EB%A9%94%EB%9D%BC-%EC%8A%A4%ED%8E%99-%EC%A0%95%EB%A6%AC" TargetMode="External"/><Relationship Id="rId3" Type="http://schemas.openxmlformats.org/officeDocument/2006/relationships/image" Target="../media/image5.png"/><Relationship Id="rId7" Type="http://schemas.openxmlformats.org/officeDocument/2006/relationships/image" Target="../media/image22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iphonemod.net/iphone-15-iphone-15-plus-48mp-camera-rumor.html" TargetMode="External"/><Relationship Id="rId11" Type="http://schemas.openxmlformats.org/officeDocument/2006/relationships/hyperlink" Target="https://creativecommons.org/licenses/by/3.0/" TargetMode="External"/><Relationship Id="rId5" Type="http://schemas.openxmlformats.org/officeDocument/2006/relationships/image" Target="../media/image21.jpg"/><Relationship Id="rId10" Type="http://schemas.openxmlformats.org/officeDocument/2006/relationships/hyperlink" Target="https://www.flickr.com/photos/downloadsourcefr/16492899646/" TargetMode="External"/><Relationship Id="rId4" Type="http://schemas.openxmlformats.org/officeDocument/2006/relationships/image" Target="../media/image6.png"/><Relationship Id="rId9" Type="http://schemas.openxmlformats.org/officeDocument/2006/relationships/image" Target="../media/image23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jpeg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jpeg"/><Relationship Id="rId4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jpeg"/><Relationship Id="rId4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jpeg"/><Relationship Id="rId4" Type="http://schemas.openxmlformats.org/officeDocument/2006/relationships/image" Target="../media/image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jpeg"/><Relationship Id="rId4" Type="http://schemas.openxmlformats.org/officeDocument/2006/relationships/image" Target="../media/image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2001" cy="6881445"/>
          </a:xfrm>
          <a:prstGeom prst="rect">
            <a:avLst/>
          </a:prstGeom>
        </p:spPr>
      </p:pic>
      <p:sp>
        <p:nvSpPr>
          <p:cNvPr id="4" name="CaixaDeTexto 3"/>
          <p:cNvSpPr txBox="1"/>
          <p:nvPr/>
        </p:nvSpPr>
        <p:spPr>
          <a:xfrm>
            <a:off x="242229" y="979663"/>
            <a:ext cx="864640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>
                <a:solidFill>
                  <a:srgbClr val="FF0000"/>
                </a:solidFill>
              </a:rPr>
              <a:t>Curso de Formação Inicial e Continuada</a:t>
            </a:r>
          </a:p>
          <a:p>
            <a:pPr algn="ctr"/>
            <a:r>
              <a:rPr lang="pt-BR" sz="3600" b="1" dirty="0"/>
              <a:t>Programação em Python</a:t>
            </a:r>
          </a:p>
          <a:p>
            <a:pPr algn="ctr"/>
            <a:r>
              <a:rPr lang="pt-BR" sz="3600" dirty="0"/>
              <a:t>Aula 1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0986" y="4575360"/>
            <a:ext cx="2571113" cy="1644139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-4911" y="6488668"/>
            <a:ext cx="12196911" cy="369332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  <a:latin typeface="+mn-lt"/>
              </a:rPr>
              <a:t>Rua Santo André, 680 – Boa Vista – São Caetano do Sul</a:t>
            </a:r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936" y="3868032"/>
            <a:ext cx="2272376" cy="947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5316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o 2"/>
          <p:cNvGrpSpPr/>
          <p:nvPr/>
        </p:nvGrpSpPr>
        <p:grpSpPr>
          <a:xfrm>
            <a:off x="0" y="0"/>
            <a:ext cx="12192000" cy="6870358"/>
            <a:chOff x="0" y="0"/>
            <a:chExt cx="12192000" cy="6870358"/>
          </a:xfrm>
        </p:grpSpPr>
        <p:pic>
          <p:nvPicPr>
            <p:cNvPr id="5" name="Imagem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2192000" cy="6870358"/>
            </a:xfrm>
            <a:prstGeom prst="rect">
              <a:avLst/>
            </a:prstGeom>
          </p:spPr>
        </p:pic>
        <p:sp>
          <p:nvSpPr>
            <p:cNvPr id="4" name="Retângulo 3"/>
            <p:cNvSpPr/>
            <p:nvPr/>
          </p:nvSpPr>
          <p:spPr>
            <a:xfrm>
              <a:off x="9995561" y="5567881"/>
              <a:ext cx="1909746" cy="40740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3"/>
          <a:srcRect b="38508"/>
          <a:stretch/>
        </p:blipFill>
        <p:spPr>
          <a:xfrm>
            <a:off x="9995561" y="206091"/>
            <a:ext cx="1812506" cy="463145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130" y="47980"/>
            <a:ext cx="938710" cy="600273"/>
          </a:xfrm>
          <a:prstGeom prst="rect">
            <a:avLst/>
          </a:prstGeom>
        </p:spPr>
      </p:pic>
      <p:sp>
        <p:nvSpPr>
          <p:cNvPr id="15" name="Título 14"/>
          <p:cNvSpPr>
            <a:spLocks noGrp="1"/>
          </p:cNvSpPr>
          <p:nvPr>
            <p:ph type="title"/>
          </p:nvPr>
        </p:nvSpPr>
        <p:spPr>
          <a:xfrm>
            <a:off x="386214" y="-128527"/>
            <a:ext cx="10515600" cy="669236"/>
          </a:xfrm>
        </p:spPr>
        <p:txBody>
          <a:bodyPr>
            <a:noAutofit/>
          </a:bodyPr>
          <a:lstStyle/>
          <a:p>
            <a:pPr algn="ctr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pt-BR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ENIAC</a:t>
            </a:r>
          </a:p>
        </p:txBody>
      </p:sp>
      <p:sp>
        <p:nvSpPr>
          <p:cNvPr id="8" name="Espaço Reservado para Conteúdo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11" name="Picture 1" descr="eniac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696233"/>
            <a:ext cx="10798410" cy="56668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881902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o 2"/>
          <p:cNvGrpSpPr/>
          <p:nvPr/>
        </p:nvGrpSpPr>
        <p:grpSpPr>
          <a:xfrm>
            <a:off x="0" y="0"/>
            <a:ext cx="12192000" cy="6870358"/>
            <a:chOff x="0" y="0"/>
            <a:chExt cx="12192000" cy="6870358"/>
          </a:xfrm>
        </p:grpSpPr>
        <p:pic>
          <p:nvPicPr>
            <p:cNvPr id="5" name="Imagem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2192000" cy="6870358"/>
            </a:xfrm>
            <a:prstGeom prst="rect">
              <a:avLst/>
            </a:prstGeom>
          </p:spPr>
        </p:pic>
        <p:sp>
          <p:nvSpPr>
            <p:cNvPr id="4" name="Retângulo 3"/>
            <p:cNvSpPr/>
            <p:nvPr/>
          </p:nvSpPr>
          <p:spPr>
            <a:xfrm>
              <a:off x="9995561" y="5567881"/>
              <a:ext cx="1909746" cy="40740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3"/>
          <a:srcRect b="38508"/>
          <a:stretch/>
        </p:blipFill>
        <p:spPr>
          <a:xfrm>
            <a:off x="9995561" y="206091"/>
            <a:ext cx="1812506" cy="463145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130" y="47980"/>
            <a:ext cx="938710" cy="600273"/>
          </a:xfrm>
          <a:prstGeom prst="rect">
            <a:avLst/>
          </a:prstGeom>
        </p:spPr>
      </p:pic>
      <p:sp>
        <p:nvSpPr>
          <p:cNvPr id="8" name="Espaço Reservado para Conteúdo 7"/>
          <p:cNvSpPr>
            <a:spLocks noGrp="1"/>
          </p:cNvSpPr>
          <p:nvPr>
            <p:ph idx="1"/>
          </p:nvPr>
        </p:nvSpPr>
        <p:spPr>
          <a:xfrm>
            <a:off x="838200" y="854344"/>
            <a:ext cx="10515600" cy="5322619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pt-BR" altLang="pt-BR" dirty="0">
                <a:latin typeface="Rockwell" panose="02060603020205020403" pitchFamily="18" charset="0"/>
              </a:rPr>
              <a:t>Outros tipos de computadores de válvulas:</a:t>
            </a:r>
          </a:p>
          <a:p>
            <a:pPr marL="0" indent="0">
              <a:buNone/>
            </a:pPr>
            <a:r>
              <a:rPr lang="pt-BR" altLang="pt-BR" dirty="0">
                <a:latin typeface="Rockwell" panose="02060603020205020403" pitchFamily="18" charset="0"/>
              </a:rPr>
              <a:t> </a:t>
            </a:r>
          </a:p>
          <a:p>
            <a:pPr marL="0" indent="0">
              <a:buNone/>
            </a:pPr>
            <a:r>
              <a:rPr lang="pt-BR" altLang="pt-BR" dirty="0">
                <a:latin typeface="Rockwell" panose="02060603020205020403" pitchFamily="18" charset="0"/>
              </a:rPr>
              <a:t>EDVAC;</a:t>
            </a:r>
          </a:p>
          <a:p>
            <a:pPr marL="0" indent="0">
              <a:buNone/>
            </a:pPr>
            <a:r>
              <a:rPr lang="pt-BR" altLang="pt-BR" dirty="0">
                <a:latin typeface="Rockwell" panose="02060603020205020403" pitchFamily="18" charset="0"/>
              </a:rPr>
              <a:t>UNIVAC 1:</a:t>
            </a:r>
          </a:p>
          <a:p>
            <a:pPr marL="0" indent="0">
              <a:buNone/>
            </a:pPr>
            <a:r>
              <a:rPr lang="pt-BR" altLang="pt-BR" dirty="0">
                <a:latin typeface="Rockwell" panose="02060603020205020403" pitchFamily="18" charset="0"/>
              </a:rPr>
              <a:t>IBM 650.</a:t>
            </a:r>
          </a:p>
          <a:p>
            <a:pPr marL="0" indent="0">
              <a:buNone/>
            </a:pPr>
            <a:r>
              <a:rPr lang="pt-BR" altLang="pt-BR" dirty="0">
                <a:latin typeface="Rockwell" panose="02060603020205020403" pitchFamily="18" charset="0"/>
              </a:rPr>
              <a:t> </a:t>
            </a:r>
          </a:p>
          <a:p>
            <a:pPr marL="0" indent="0">
              <a:buNone/>
            </a:pPr>
            <a:r>
              <a:rPr lang="pt-BR" altLang="pt-BR" dirty="0">
                <a:latin typeface="Rockwell" panose="02060603020205020403" pitchFamily="18" charset="0"/>
              </a:rPr>
              <a:t>Nessa época também surgiram as primeiras linguagens de programação. Através do sistema binário, que correspondiam as instruções que seriam armazenadas na memória.</a:t>
            </a:r>
          </a:p>
          <a:p>
            <a:pPr marL="0" indent="0">
              <a:buNone/>
            </a:pPr>
            <a:r>
              <a:rPr lang="pt-BR" altLang="pt-BR" dirty="0">
                <a:latin typeface="Rockwell" panose="02060603020205020403" pitchFamily="18" charset="0"/>
              </a:rPr>
              <a:t>O </a:t>
            </a:r>
            <a:r>
              <a:rPr lang="pt-BR" altLang="pt-BR" b="1" dirty="0">
                <a:latin typeface="Rockwell" panose="02060603020205020403" pitchFamily="18" charset="0"/>
              </a:rPr>
              <a:t>sistema binário</a:t>
            </a:r>
            <a:r>
              <a:rPr lang="pt-BR" altLang="pt-BR" dirty="0">
                <a:latin typeface="Rockwell" panose="02060603020205020403" pitchFamily="18" charset="0"/>
              </a:rPr>
              <a:t> ou </a:t>
            </a:r>
            <a:r>
              <a:rPr lang="pt-BR" altLang="pt-BR" b="1" dirty="0">
                <a:latin typeface="Rockwell" panose="02060603020205020403" pitchFamily="18" charset="0"/>
              </a:rPr>
              <a:t>de base 2</a:t>
            </a:r>
            <a:r>
              <a:rPr lang="pt-BR" altLang="pt-BR" dirty="0">
                <a:latin typeface="Rockwell" panose="02060603020205020403" pitchFamily="18" charset="0"/>
              </a:rPr>
              <a:t> é um sistema de numeração posicional em que todas as quantidades se representam com base em 2 números, ou seja, </a:t>
            </a:r>
            <a:r>
              <a:rPr lang="pt-BR" altLang="pt-BR" b="1" dirty="0">
                <a:latin typeface="Rockwell" panose="02060603020205020403" pitchFamily="18" charset="0"/>
              </a:rPr>
              <a:t>zero e um</a:t>
            </a:r>
            <a:r>
              <a:rPr lang="pt-BR" altLang="pt-BR" dirty="0">
                <a:latin typeface="Rockwell" panose="02060603020205020403" pitchFamily="18" charset="0"/>
              </a:rPr>
              <a:t> (0 e 1). </a:t>
            </a:r>
          </a:p>
          <a:p>
            <a:pPr marL="0" indent="0">
              <a:buNone/>
            </a:pPr>
            <a:r>
              <a:rPr lang="pt-BR" altLang="pt-BR" dirty="0">
                <a:latin typeface="Rockwell" panose="02060603020205020403" pitchFamily="18" charset="0"/>
              </a:rPr>
              <a:t>Em computação, chama-se um dígito binário (0 ou 1) de </a:t>
            </a:r>
            <a:r>
              <a:rPr lang="pt-BR" altLang="pt-BR" i="1" dirty="0">
                <a:latin typeface="Rockwell" panose="02060603020205020403" pitchFamily="18" charset="0"/>
              </a:rPr>
              <a:t>bit</a:t>
            </a:r>
            <a:r>
              <a:rPr lang="pt-BR" altLang="pt-BR" dirty="0">
                <a:latin typeface="Rockwell" panose="02060603020205020403" pitchFamily="18" charset="0"/>
              </a:rPr>
              <a:t>, que vem do inglês </a:t>
            </a:r>
            <a:r>
              <a:rPr lang="pt-BR" altLang="pt-BR" b="1" i="1" dirty="0" err="1">
                <a:latin typeface="Rockwell" panose="02060603020205020403" pitchFamily="18" charset="0"/>
              </a:rPr>
              <a:t>Bi</a:t>
            </a:r>
            <a:r>
              <a:rPr lang="pt-BR" altLang="pt-BR" i="1" dirty="0" err="1">
                <a:latin typeface="Rockwell" panose="02060603020205020403" pitchFamily="18" charset="0"/>
              </a:rPr>
              <a:t>nary</a:t>
            </a:r>
            <a:r>
              <a:rPr lang="pt-BR" altLang="pt-BR" i="1" dirty="0">
                <a:latin typeface="Rockwell" panose="02060603020205020403" pitchFamily="18" charset="0"/>
              </a:rPr>
              <a:t> </a:t>
            </a:r>
            <a:r>
              <a:rPr lang="pt-BR" altLang="pt-BR" i="1" dirty="0" err="1">
                <a:latin typeface="Rockwell" panose="02060603020205020403" pitchFamily="18" charset="0"/>
              </a:rPr>
              <a:t>Digi</a:t>
            </a:r>
            <a:r>
              <a:rPr lang="pt-BR" altLang="pt-BR" b="1" i="1" dirty="0" err="1">
                <a:latin typeface="Rockwell" panose="02060603020205020403" pitchFamily="18" charset="0"/>
              </a:rPr>
              <a:t>t</a:t>
            </a:r>
            <a:r>
              <a:rPr lang="pt-BR" altLang="pt-BR" dirty="0">
                <a:latin typeface="Rockwell" panose="02060603020205020403" pitchFamily="18" charset="0"/>
              </a:rPr>
              <a:t>. Um agrupamento de 8 bits corresponde a um byte (</a:t>
            </a:r>
            <a:r>
              <a:rPr lang="pt-BR" altLang="pt-BR" b="1" i="1" dirty="0" err="1">
                <a:latin typeface="Rockwell" panose="02060603020205020403" pitchFamily="18" charset="0"/>
              </a:rPr>
              <a:t>B</a:t>
            </a:r>
            <a:r>
              <a:rPr lang="pt-BR" altLang="pt-BR" i="1" dirty="0" err="1">
                <a:latin typeface="Rockwell" panose="02060603020205020403" pitchFamily="18" charset="0"/>
              </a:rPr>
              <a:t>inar</a:t>
            </a:r>
            <a:r>
              <a:rPr lang="pt-BR" altLang="pt-BR" b="1" i="1" dirty="0" err="1">
                <a:latin typeface="Rockwell" panose="02060603020205020403" pitchFamily="18" charset="0"/>
              </a:rPr>
              <a:t>y</a:t>
            </a:r>
            <a:r>
              <a:rPr lang="pt-BR" altLang="pt-BR" i="1" dirty="0">
                <a:latin typeface="Rockwell" panose="02060603020205020403" pitchFamily="18" charset="0"/>
              </a:rPr>
              <a:t> </a:t>
            </a:r>
            <a:r>
              <a:rPr lang="pt-BR" altLang="pt-BR" b="1" i="1" dirty="0" err="1">
                <a:latin typeface="Rockwell" panose="02060603020205020403" pitchFamily="18" charset="0"/>
              </a:rPr>
              <a:t>Te</a:t>
            </a:r>
            <a:r>
              <a:rPr lang="pt-BR" altLang="pt-BR" i="1" dirty="0" err="1">
                <a:latin typeface="Rockwell" panose="02060603020205020403" pitchFamily="18" charset="0"/>
              </a:rPr>
              <a:t>rm</a:t>
            </a:r>
            <a:r>
              <a:rPr lang="pt-BR" altLang="pt-BR" dirty="0">
                <a:latin typeface="Rockwell" panose="02060603020205020403" pitchFamily="18" charset="0"/>
              </a:rPr>
              <a:t>). </a:t>
            </a:r>
          </a:p>
        </p:txBody>
      </p:sp>
      <p:sp>
        <p:nvSpPr>
          <p:cNvPr id="12" name="Título 14"/>
          <p:cNvSpPr txBox="1">
            <a:spLocks/>
          </p:cNvSpPr>
          <p:nvPr/>
        </p:nvSpPr>
        <p:spPr>
          <a:xfrm>
            <a:off x="386214" y="-128527"/>
            <a:ext cx="10515600" cy="66923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  <a:spcBef>
                <a:spcPts val="0"/>
              </a:spcBef>
              <a:defRPr/>
            </a:pPr>
            <a:r>
              <a:rPr lang="pt-BR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Primeira Geração do Computador</a:t>
            </a:r>
            <a:endParaRPr lang="pt-BR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76202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o 2"/>
          <p:cNvGrpSpPr/>
          <p:nvPr/>
        </p:nvGrpSpPr>
        <p:grpSpPr>
          <a:xfrm>
            <a:off x="0" y="0"/>
            <a:ext cx="12192000" cy="6870358"/>
            <a:chOff x="0" y="0"/>
            <a:chExt cx="12192000" cy="6870358"/>
          </a:xfrm>
        </p:grpSpPr>
        <p:pic>
          <p:nvPicPr>
            <p:cNvPr id="5" name="Imagem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2192000" cy="6870358"/>
            </a:xfrm>
            <a:prstGeom prst="rect">
              <a:avLst/>
            </a:prstGeom>
          </p:spPr>
        </p:pic>
        <p:sp>
          <p:nvSpPr>
            <p:cNvPr id="4" name="Retângulo 3"/>
            <p:cNvSpPr/>
            <p:nvPr/>
          </p:nvSpPr>
          <p:spPr>
            <a:xfrm>
              <a:off x="9995561" y="5567881"/>
              <a:ext cx="1909746" cy="40740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3"/>
          <a:srcRect b="38508"/>
          <a:stretch/>
        </p:blipFill>
        <p:spPr>
          <a:xfrm>
            <a:off x="9995561" y="206091"/>
            <a:ext cx="1812506" cy="463145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130" y="47980"/>
            <a:ext cx="938710" cy="600273"/>
          </a:xfrm>
          <a:prstGeom prst="rect">
            <a:avLst/>
          </a:prstGeom>
        </p:spPr>
      </p:pic>
      <p:sp>
        <p:nvSpPr>
          <p:cNvPr id="8" name="Espaço Reservado para Conteúdo 7"/>
          <p:cNvSpPr>
            <a:spLocks noGrp="1"/>
          </p:cNvSpPr>
          <p:nvPr>
            <p:ph idx="1"/>
          </p:nvPr>
        </p:nvSpPr>
        <p:spPr>
          <a:xfrm>
            <a:off x="838200" y="854344"/>
            <a:ext cx="10515600" cy="5322619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pt-BR" altLang="pt-BR" dirty="0"/>
              <a:t>1962 – substituiu-se os computadores de válvulas pelo transistor, permitindo que os computadores ficassem mais rápidos, menores e principalmente com custo reduzidos.</a:t>
            </a:r>
          </a:p>
          <a:p>
            <a:pPr>
              <a:buNone/>
            </a:pPr>
            <a:r>
              <a:rPr lang="pt-BR" altLang="pt-BR" dirty="0"/>
              <a:t> </a:t>
            </a:r>
          </a:p>
          <a:p>
            <a:pPr>
              <a:buNone/>
            </a:pPr>
            <a:r>
              <a:rPr lang="pt-BR" altLang="pt-BR" dirty="0"/>
              <a:t> </a:t>
            </a:r>
          </a:p>
          <a:p>
            <a:pPr>
              <a:buNone/>
            </a:pPr>
            <a:r>
              <a:rPr lang="pt-BR" altLang="pt-BR" dirty="0"/>
              <a:t>Linguagem de programação desenvolvidas:</a:t>
            </a:r>
          </a:p>
          <a:p>
            <a:pPr>
              <a:buNone/>
            </a:pPr>
            <a:r>
              <a:rPr lang="pt-BR" altLang="pt-BR" dirty="0"/>
              <a:t> </a:t>
            </a:r>
          </a:p>
          <a:p>
            <a:pPr>
              <a:buNone/>
            </a:pPr>
            <a:r>
              <a:rPr lang="pt-BR" altLang="pt-BR" dirty="0"/>
              <a:t>Fortran, ALGOL, COBOL, CODASYL.</a:t>
            </a:r>
          </a:p>
          <a:p>
            <a:pPr marL="0" indent="0">
              <a:buNone/>
            </a:pPr>
            <a:endParaRPr lang="pt-BR" altLang="pt-BR" dirty="0">
              <a:latin typeface="Rockwell" panose="02060603020205020403" pitchFamily="18" charset="0"/>
            </a:endParaRPr>
          </a:p>
        </p:txBody>
      </p:sp>
      <p:sp>
        <p:nvSpPr>
          <p:cNvPr id="12" name="Título 14"/>
          <p:cNvSpPr txBox="1">
            <a:spLocks/>
          </p:cNvSpPr>
          <p:nvPr/>
        </p:nvSpPr>
        <p:spPr>
          <a:xfrm>
            <a:off x="386214" y="-128527"/>
            <a:ext cx="10515600" cy="66923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pt-BR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Segunda Geração do Computador</a:t>
            </a:r>
          </a:p>
        </p:txBody>
      </p:sp>
      <p:pic>
        <p:nvPicPr>
          <p:cNvPr id="9" name="Picture 2" descr="pic%20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1726" y="1606490"/>
            <a:ext cx="3240088" cy="203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3" descr="Electronic_component_transistors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9064" y="3909953"/>
            <a:ext cx="2952750" cy="2395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07832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o 2"/>
          <p:cNvGrpSpPr/>
          <p:nvPr/>
        </p:nvGrpSpPr>
        <p:grpSpPr>
          <a:xfrm>
            <a:off x="0" y="0"/>
            <a:ext cx="12192000" cy="6870358"/>
            <a:chOff x="0" y="0"/>
            <a:chExt cx="12192000" cy="6870358"/>
          </a:xfrm>
        </p:grpSpPr>
        <p:pic>
          <p:nvPicPr>
            <p:cNvPr id="5" name="Imagem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2192000" cy="6870358"/>
            </a:xfrm>
            <a:prstGeom prst="rect">
              <a:avLst/>
            </a:prstGeom>
          </p:spPr>
        </p:pic>
        <p:sp>
          <p:nvSpPr>
            <p:cNvPr id="4" name="Retângulo 3"/>
            <p:cNvSpPr/>
            <p:nvPr/>
          </p:nvSpPr>
          <p:spPr>
            <a:xfrm>
              <a:off x="9995561" y="5567881"/>
              <a:ext cx="1909746" cy="40740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3"/>
          <a:srcRect b="38508"/>
          <a:stretch/>
        </p:blipFill>
        <p:spPr>
          <a:xfrm>
            <a:off x="9995561" y="206091"/>
            <a:ext cx="1812506" cy="463145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130" y="47980"/>
            <a:ext cx="938710" cy="600273"/>
          </a:xfrm>
          <a:prstGeom prst="rect">
            <a:avLst/>
          </a:prstGeom>
        </p:spPr>
      </p:pic>
      <p:sp>
        <p:nvSpPr>
          <p:cNvPr id="8" name="Espaço Reservado para Conteúdo 7"/>
          <p:cNvSpPr>
            <a:spLocks noGrp="1"/>
          </p:cNvSpPr>
          <p:nvPr>
            <p:ph idx="1"/>
          </p:nvPr>
        </p:nvSpPr>
        <p:spPr>
          <a:xfrm>
            <a:off x="838200" y="854344"/>
            <a:ext cx="10515600" cy="5322619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  <a:buNone/>
              <a:defRPr/>
            </a:pPr>
            <a:r>
              <a:rPr lang="pt-BR" sz="3200" dirty="0"/>
              <a:t>Desde 1972, com o surgimentos dos microprocessadores, também conhecidos como CPU ( Unidade de Processamento Central ).</a:t>
            </a:r>
          </a:p>
          <a:p>
            <a:pPr>
              <a:spcBef>
                <a:spcPts val="0"/>
              </a:spcBef>
              <a:buNone/>
              <a:defRPr/>
            </a:pPr>
            <a:r>
              <a:rPr lang="pt-BR" sz="3200" dirty="0"/>
              <a:t> </a:t>
            </a:r>
          </a:p>
          <a:p>
            <a:pPr>
              <a:spcBef>
                <a:spcPts val="0"/>
              </a:spcBef>
              <a:buNone/>
              <a:defRPr/>
            </a:pPr>
            <a:r>
              <a:rPr lang="pt-BR" sz="3200" dirty="0"/>
              <a:t>A Intel, foi a empresa que produziu o primeiro CPU.</a:t>
            </a:r>
          </a:p>
          <a:p>
            <a:pPr algn="just">
              <a:spcBef>
                <a:spcPts val="0"/>
              </a:spcBef>
              <a:buFont typeface="Wingdings 2"/>
              <a:buChar char=""/>
              <a:defRPr/>
            </a:pPr>
            <a:endParaRPr lang="pt-BR" sz="3200" dirty="0"/>
          </a:p>
          <a:p>
            <a:pPr marL="0" indent="0">
              <a:buNone/>
            </a:pPr>
            <a:endParaRPr lang="pt-BR" altLang="pt-BR" sz="3200" dirty="0">
              <a:latin typeface="Rockwell" panose="02060603020205020403" pitchFamily="18" charset="0"/>
            </a:endParaRPr>
          </a:p>
        </p:txBody>
      </p:sp>
      <p:sp>
        <p:nvSpPr>
          <p:cNvPr id="12" name="Título 14"/>
          <p:cNvSpPr txBox="1">
            <a:spLocks/>
          </p:cNvSpPr>
          <p:nvPr/>
        </p:nvSpPr>
        <p:spPr>
          <a:xfrm>
            <a:off x="386214" y="-128527"/>
            <a:ext cx="10515600" cy="66923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pt-BR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Quarta Geração do Computador</a:t>
            </a:r>
          </a:p>
        </p:txBody>
      </p:sp>
      <p:pic>
        <p:nvPicPr>
          <p:cNvPr id="13" name="Picture 2" descr="381080?tp=UH&amp;db=IMAGEN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0032" y="3166367"/>
            <a:ext cx="4302148" cy="2808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245812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o 2"/>
          <p:cNvGrpSpPr/>
          <p:nvPr/>
        </p:nvGrpSpPr>
        <p:grpSpPr>
          <a:xfrm>
            <a:off x="0" y="0"/>
            <a:ext cx="12192000" cy="6870358"/>
            <a:chOff x="0" y="0"/>
            <a:chExt cx="12192000" cy="6870358"/>
          </a:xfrm>
        </p:grpSpPr>
        <p:pic>
          <p:nvPicPr>
            <p:cNvPr id="5" name="Imagem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2192000" cy="6870358"/>
            </a:xfrm>
            <a:prstGeom prst="rect">
              <a:avLst/>
            </a:prstGeom>
          </p:spPr>
        </p:pic>
        <p:sp>
          <p:nvSpPr>
            <p:cNvPr id="4" name="Retângulo 3"/>
            <p:cNvSpPr/>
            <p:nvPr/>
          </p:nvSpPr>
          <p:spPr>
            <a:xfrm>
              <a:off x="9995561" y="5567881"/>
              <a:ext cx="1909746" cy="40740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3"/>
          <a:srcRect b="38508"/>
          <a:stretch/>
        </p:blipFill>
        <p:spPr>
          <a:xfrm>
            <a:off x="9995561" y="206091"/>
            <a:ext cx="1812506" cy="463145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130" y="47980"/>
            <a:ext cx="938710" cy="600273"/>
          </a:xfrm>
          <a:prstGeom prst="rect">
            <a:avLst/>
          </a:prstGeom>
        </p:spPr>
      </p:pic>
      <p:sp>
        <p:nvSpPr>
          <p:cNvPr id="8" name="Espaço Reservado para Conteúdo 7"/>
          <p:cNvSpPr>
            <a:spLocks noGrp="1"/>
          </p:cNvSpPr>
          <p:nvPr>
            <p:ph idx="1"/>
          </p:nvPr>
        </p:nvSpPr>
        <p:spPr>
          <a:xfrm>
            <a:off x="838200" y="854344"/>
            <a:ext cx="10515600" cy="5322619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  <a:buNone/>
              <a:defRPr/>
            </a:pPr>
            <a:r>
              <a:rPr lang="pt-BR" altLang="pt-BR" sz="3200" b="1" dirty="0"/>
              <a:t>Microcomputadores:</a:t>
            </a:r>
          </a:p>
          <a:p>
            <a:pPr>
              <a:spcBef>
                <a:spcPts val="0"/>
              </a:spcBef>
              <a:buNone/>
              <a:defRPr/>
            </a:pPr>
            <a:r>
              <a:rPr lang="pt-BR" altLang="pt-BR" sz="2400" dirty="0">
                <a:latin typeface="Rockwell" panose="02060603020205020403" pitchFamily="18" charset="0"/>
              </a:rPr>
              <a:t>grupo de computadores de pequeno porte, utilizados nas funções diárias no trabalho, em casa e escolas.</a:t>
            </a:r>
          </a:p>
          <a:p>
            <a:pPr>
              <a:spcBef>
                <a:spcPts val="0"/>
              </a:spcBef>
              <a:buNone/>
              <a:defRPr/>
            </a:pPr>
            <a:endParaRPr lang="pt-BR" sz="3200" dirty="0"/>
          </a:p>
          <a:p>
            <a:pPr marL="0" indent="0">
              <a:buNone/>
            </a:pPr>
            <a:endParaRPr lang="pt-BR" altLang="pt-BR" sz="3200" dirty="0">
              <a:latin typeface="Rockwell" panose="02060603020205020403" pitchFamily="18" charset="0"/>
            </a:endParaRPr>
          </a:p>
        </p:txBody>
      </p:sp>
      <p:sp>
        <p:nvSpPr>
          <p:cNvPr id="12" name="Título 14"/>
          <p:cNvSpPr txBox="1">
            <a:spLocks/>
          </p:cNvSpPr>
          <p:nvPr/>
        </p:nvSpPr>
        <p:spPr>
          <a:xfrm>
            <a:off x="386214" y="-128527"/>
            <a:ext cx="10515600" cy="66923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pt-BR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Classificação dos Computadores</a:t>
            </a:r>
          </a:p>
        </p:txBody>
      </p:sp>
      <p:pic>
        <p:nvPicPr>
          <p:cNvPr id="10" name="Picture 2" descr="qual-sera-o-seu-uso-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6161" y="2345256"/>
            <a:ext cx="3671887" cy="3222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3" descr="municoes-e-baterias-dicas-para-usar-computador-no-aviao-foto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2361" y="2345256"/>
            <a:ext cx="4013200" cy="316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3734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o 2"/>
          <p:cNvGrpSpPr/>
          <p:nvPr/>
        </p:nvGrpSpPr>
        <p:grpSpPr>
          <a:xfrm>
            <a:off x="0" y="0"/>
            <a:ext cx="12192000" cy="6870358"/>
            <a:chOff x="0" y="0"/>
            <a:chExt cx="12192000" cy="6870358"/>
          </a:xfrm>
        </p:grpSpPr>
        <p:pic>
          <p:nvPicPr>
            <p:cNvPr id="5" name="Imagem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2192000" cy="6870358"/>
            </a:xfrm>
            <a:prstGeom prst="rect">
              <a:avLst/>
            </a:prstGeom>
          </p:spPr>
        </p:pic>
        <p:sp>
          <p:nvSpPr>
            <p:cNvPr id="4" name="Retângulo 3"/>
            <p:cNvSpPr/>
            <p:nvPr/>
          </p:nvSpPr>
          <p:spPr>
            <a:xfrm>
              <a:off x="9995561" y="5567881"/>
              <a:ext cx="1909746" cy="40740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3"/>
          <a:srcRect b="38508"/>
          <a:stretch/>
        </p:blipFill>
        <p:spPr>
          <a:xfrm>
            <a:off x="9995561" y="206091"/>
            <a:ext cx="1812506" cy="463145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130" y="47980"/>
            <a:ext cx="938710" cy="600273"/>
          </a:xfrm>
          <a:prstGeom prst="rect">
            <a:avLst/>
          </a:prstGeom>
        </p:spPr>
      </p:pic>
      <p:sp>
        <p:nvSpPr>
          <p:cNvPr id="8" name="Espaço Reservado para Conteúdo 7"/>
          <p:cNvSpPr>
            <a:spLocks noGrp="1"/>
          </p:cNvSpPr>
          <p:nvPr>
            <p:ph idx="1"/>
          </p:nvPr>
        </p:nvSpPr>
        <p:spPr>
          <a:xfrm>
            <a:off x="838200" y="854344"/>
            <a:ext cx="10515600" cy="5322619"/>
          </a:xfrm>
        </p:spPr>
        <p:txBody>
          <a:bodyPr>
            <a:normAutofit/>
          </a:bodyPr>
          <a:lstStyle/>
          <a:p>
            <a:pPr algn="just">
              <a:buNone/>
            </a:pPr>
            <a:r>
              <a:rPr lang="pt-BR" altLang="pt-BR" sz="3200" b="1" dirty="0"/>
              <a:t>Servidores:</a:t>
            </a:r>
          </a:p>
          <a:p>
            <a:pPr marL="0" indent="0" algn="just">
              <a:buNone/>
            </a:pPr>
            <a:r>
              <a:rPr lang="pt-BR" altLang="pt-BR" sz="2400" dirty="0">
                <a:latin typeface="Rockwell" panose="02060603020205020403" pitchFamily="18" charset="0"/>
              </a:rPr>
              <a:t>Computadores que processam informações de uma rede de computadores, centralizando a informação processada e salva em um único ambiente.</a:t>
            </a:r>
          </a:p>
          <a:p>
            <a:pPr marL="0" indent="0" algn="just">
              <a:buNone/>
            </a:pPr>
            <a:endParaRPr lang="pt-BR" altLang="pt-BR" sz="2400" dirty="0"/>
          </a:p>
        </p:txBody>
      </p:sp>
      <p:sp>
        <p:nvSpPr>
          <p:cNvPr id="12" name="Título 14"/>
          <p:cNvSpPr txBox="1">
            <a:spLocks/>
          </p:cNvSpPr>
          <p:nvPr/>
        </p:nvSpPr>
        <p:spPr>
          <a:xfrm>
            <a:off x="386214" y="-128527"/>
            <a:ext cx="10515600" cy="66923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pt-BR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Classificação dos Computadores</a:t>
            </a:r>
          </a:p>
        </p:txBody>
      </p:sp>
      <p:pic>
        <p:nvPicPr>
          <p:cNvPr id="13" name="Picture 2" descr="Mainframe-IBM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227" y="2794462"/>
            <a:ext cx="5574447" cy="33825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2" descr="ibm-2012091414462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9720" y="2794462"/>
            <a:ext cx="6215587" cy="34428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020246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o 2"/>
          <p:cNvGrpSpPr/>
          <p:nvPr/>
        </p:nvGrpSpPr>
        <p:grpSpPr>
          <a:xfrm>
            <a:off x="0" y="0"/>
            <a:ext cx="12192000" cy="6870358"/>
            <a:chOff x="0" y="0"/>
            <a:chExt cx="12192000" cy="6870358"/>
          </a:xfrm>
        </p:grpSpPr>
        <p:pic>
          <p:nvPicPr>
            <p:cNvPr id="5" name="Imagem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2192000" cy="6870358"/>
            </a:xfrm>
            <a:prstGeom prst="rect">
              <a:avLst/>
            </a:prstGeom>
          </p:spPr>
        </p:pic>
        <p:sp>
          <p:nvSpPr>
            <p:cNvPr id="4" name="Retângulo 3"/>
            <p:cNvSpPr/>
            <p:nvPr/>
          </p:nvSpPr>
          <p:spPr>
            <a:xfrm>
              <a:off x="9995561" y="5567881"/>
              <a:ext cx="1909746" cy="40740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3"/>
          <a:srcRect b="38508"/>
          <a:stretch/>
        </p:blipFill>
        <p:spPr>
          <a:xfrm>
            <a:off x="9995561" y="206091"/>
            <a:ext cx="1812506" cy="463145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130" y="47980"/>
            <a:ext cx="938710" cy="600273"/>
          </a:xfrm>
          <a:prstGeom prst="rect">
            <a:avLst/>
          </a:prstGeom>
        </p:spPr>
      </p:pic>
      <p:sp>
        <p:nvSpPr>
          <p:cNvPr id="8" name="Espaço Reservado para Conteúdo 7"/>
          <p:cNvSpPr>
            <a:spLocks noGrp="1"/>
          </p:cNvSpPr>
          <p:nvPr>
            <p:ph idx="1"/>
          </p:nvPr>
        </p:nvSpPr>
        <p:spPr>
          <a:xfrm>
            <a:off x="838199" y="854344"/>
            <a:ext cx="10922771" cy="5322619"/>
          </a:xfrm>
        </p:spPr>
        <p:txBody>
          <a:bodyPr>
            <a:normAutofit/>
          </a:bodyPr>
          <a:lstStyle/>
          <a:p>
            <a:pPr algn="just">
              <a:buNone/>
            </a:pPr>
            <a:r>
              <a:rPr lang="pt-BR" altLang="pt-BR" sz="3200" b="1" dirty="0"/>
              <a:t>Supercomputadores:</a:t>
            </a:r>
          </a:p>
          <a:p>
            <a:pPr marL="0" indent="0" algn="just">
              <a:buNone/>
            </a:pPr>
            <a:r>
              <a:rPr lang="pt-BR" altLang="pt-BR" dirty="0">
                <a:latin typeface="Rockwell" panose="02060603020205020403" pitchFamily="18" charset="0"/>
              </a:rPr>
              <a:t>Assim como o mainframe, é utilizado em grandes empresas para processamentos rápidos e melhor organização de informação.</a:t>
            </a:r>
          </a:p>
          <a:p>
            <a:pPr marL="0" indent="0" algn="just">
              <a:buNone/>
            </a:pPr>
            <a:endParaRPr lang="pt-BR" altLang="pt-BR" sz="3200" dirty="0"/>
          </a:p>
        </p:txBody>
      </p:sp>
      <p:sp>
        <p:nvSpPr>
          <p:cNvPr id="12" name="Título 14"/>
          <p:cNvSpPr txBox="1">
            <a:spLocks/>
          </p:cNvSpPr>
          <p:nvPr/>
        </p:nvSpPr>
        <p:spPr>
          <a:xfrm>
            <a:off x="386214" y="-128527"/>
            <a:ext cx="10515600" cy="66923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pt-BR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Classificação dos Computadores</a:t>
            </a:r>
          </a:p>
        </p:txBody>
      </p:sp>
      <p:pic>
        <p:nvPicPr>
          <p:cNvPr id="11" name="Picture 2" descr="BDB89E6AAD97386D7DED43311C264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7466" y="2433638"/>
            <a:ext cx="7704137" cy="3743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907078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o 2"/>
          <p:cNvGrpSpPr/>
          <p:nvPr/>
        </p:nvGrpSpPr>
        <p:grpSpPr>
          <a:xfrm>
            <a:off x="0" y="0"/>
            <a:ext cx="12192000" cy="6870358"/>
            <a:chOff x="0" y="0"/>
            <a:chExt cx="12192000" cy="6870358"/>
          </a:xfrm>
        </p:grpSpPr>
        <p:pic>
          <p:nvPicPr>
            <p:cNvPr id="5" name="Imagem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2192000" cy="6870358"/>
            </a:xfrm>
            <a:prstGeom prst="rect">
              <a:avLst/>
            </a:prstGeom>
          </p:spPr>
        </p:pic>
        <p:sp>
          <p:nvSpPr>
            <p:cNvPr id="4" name="Retângulo 3"/>
            <p:cNvSpPr/>
            <p:nvPr/>
          </p:nvSpPr>
          <p:spPr>
            <a:xfrm>
              <a:off x="9995561" y="5567881"/>
              <a:ext cx="1909746" cy="40740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3"/>
          <a:srcRect b="38508"/>
          <a:stretch/>
        </p:blipFill>
        <p:spPr>
          <a:xfrm>
            <a:off x="9995561" y="206091"/>
            <a:ext cx="1812506" cy="463145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130" y="47980"/>
            <a:ext cx="938710" cy="600273"/>
          </a:xfrm>
          <a:prstGeom prst="rect">
            <a:avLst/>
          </a:prstGeom>
        </p:spPr>
      </p:pic>
      <p:sp>
        <p:nvSpPr>
          <p:cNvPr id="8" name="Espaço Reservado para Conteúdo 7"/>
          <p:cNvSpPr>
            <a:spLocks noGrp="1"/>
          </p:cNvSpPr>
          <p:nvPr>
            <p:ph idx="1"/>
          </p:nvPr>
        </p:nvSpPr>
        <p:spPr>
          <a:xfrm>
            <a:off x="838199" y="854344"/>
            <a:ext cx="10922771" cy="5322619"/>
          </a:xfrm>
        </p:spPr>
        <p:txBody>
          <a:bodyPr>
            <a:normAutofit/>
          </a:bodyPr>
          <a:lstStyle/>
          <a:p>
            <a:pPr algn="just">
              <a:buNone/>
            </a:pPr>
            <a:r>
              <a:rPr lang="pt-BR" altLang="pt-BR" sz="3200" b="1" dirty="0"/>
              <a:t>Embarcados:</a:t>
            </a:r>
          </a:p>
          <a:p>
            <a:pPr marL="0" indent="0" algn="just">
              <a:buNone/>
            </a:pPr>
            <a:r>
              <a:rPr lang="pt-BR" altLang="pt-BR" dirty="0">
                <a:latin typeface="Rockwell" panose="02060603020205020403" pitchFamily="18" charset="0"/>
              </a:rPr>
              <a:t>Hardware que se utiliza de um Microcontrolador para processamento de informação usado por MAKERS e entusiastas ao redor do mundo nas mais variadas utilizações, principalmente em IOT, nas automações no entretenimento, etc.</a:t>
            </a:r>
          </a:p>
          <a:p>
            <a:pPr marL="0" indent="0" algn="just">
              <a:buNone/>
            </a:pPr>
            <a:endParaRPr lang="pt-BR" altLang="pt-BR" sz="3200" dirty="0"/>
          </a:p>
        </p:txBody>
      </p:sp>
      <p:sp>
        <p:nvSpPr>
          <p:cNvPr id="12" name="Título 14"/>
          <p:cNvSpPr txBox="1">
            <a:spLocks/>
          </p:cNvSpPr>
          <p:nvPr/>
        </p:nvSpPr>
        <p:spPr>
          <a:xfrm>
            <a:off x="386214" y="-128527"/>
            <a:ext cx="10515600" cy="66923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pt-BR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Classificação dos Computadores</a:t>
            </a:r>
          </a:p>
        </p:txBody>
      </p:sp>
      <p:pic>
        <p:nvPicPr>
          <p:cNvPr id="2050" name="Picture 2" descr="Resultado de imagem para embarcado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485" y="3016750"/>
            <a:ext cx="5998652" cy="3602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Resultado de imagem para embarcados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7437" y="3009829"/>
            <a:ext cx="3971497" cy="3677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75987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3F60DA-4975-1460-10DC-EF0DE37949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o 2">
            <a:extLst>
              <a:ext uri="{FF2B5EF4-FFF2-40B4-BE49-F238E27FC236}">
                <a16:creationId xmlns:a16="http://schemas.microsoft.com/office/drawing/2014/main" id="{5E6FBE63-AF85-8E00-669C-0730C48067F2}"/>
              </a:ext>
            </a:extLst>
          </p:cNvPr>
          <p:cNvGrpSpPr/>
          <p:nvPr/>
        </p:nvGrpSpPr>
        <p:grpSpPr>
          <a:xfrm>
            <a:off x="0" y="0"/>
            <a:ext cx="12192000" cy="6870358"/>
            <a:chOff x="0" y="0"/>
            <a:chExt cx="12192000" cy="6870358"/>
          </a:xfrm>
        </p:grpSpPr>
        <p:pic>
          <p:nvPicPr>
            <p:cNvPr id="5" name="Imagem 4">
              <a:extLst>
                <a:ext uri="{FF2B5EF4-FFF2-40B4-BE49-F238E27FC236}">
                  <a16:creationId xmlns:a16="http://schemas.microsoft.com/office/drawing/2014/main" id="{B30EF3BA-E970-435C-7457-4533825790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2192000" cy="6870358"/>
            </a:xfrm>
            <a:prstGeom prst="rect">
              <a:avLst/>
            </a:prstGeom>
          </p:spPr>
        </p:pic>
        <p:sp>
          <p:nvSpPr>
            <p:cNvPr id="4" name="Retângulo 3">
              <a:extLst>
                <a:ext uri="{FF2B5EF4-FFF2-40B4-BE49-F238E27FC236}">
                  <a16:creationId xmlns:a16="http://schemas.microsoft.com/office/drawing/2014/main" id="{88AFA0B8-E498-D06F-AAE1-09C7BA7B9A37}"/>
                </a:ext>
              </a:extLst>
            </p:cNvPr>
            <p:cNvSpPr/>
            <p:nvPr/>
          </p:nvSpPr>
          <p:spPr>
            <a:xfrm>
              <a:off x="9995561" y="5567881"/>
              <a:ext cx="1909746" cy="40740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pic>
        <p:nvPicPr>
          <p:cNvPr id="6" name="Imagem 5">
            <a:extLst>
              <a:ext uri="{FF2B5EF4-FFF2-40B4-BE49-F238E27FC236}">
                <a16:creationId xmlns:a16="http://schemas.microsoft.com/office/drawing/2014/main" id="{EBB14268-D8AB-5F8F-FF20-851CC405E9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8508"/>
          <a:stretch/>
        </p:blipFill>
        <p:spPr>
          <a:xfrm>
            <a:off x="9995561" y="206091"/>
            <a:ext cx="1812506" cy="463145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97651EC2-A1EF-3441-7A51-05A764BCAF1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130" y="47980"/>
            <a:ext cx="938710" cy="600273"/>
          </a:xfrm>
          <a:prstGeom prst="rect">
            <a:avLst/>
          </a:prstGeom>
        </p:spPr>
      </p:pic>
      <p:sp>
        <p:nvSpPr>
          <p:cNvPr id="8" name="Espaço Reservado para Conteúdo 7">
            <a:extLst>
              <a:ext uri="{FF2B5EF4-FFF2-40B4-BE49-F238E27FC236}">
                <a16:creationId xmlns:a16="http://schemas.microsoft.com/office/drawing/2014/main" id="{E8B84DF6-66F4-7448-645F-BB679607A5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854344"/>
            <a:ext cx="10922771" cy="5322619"/>
          </a:xfrm>
        </p:spPr>
        <p:txBody>
          <a:bodyPr>
            <a:normAutofit/>
          </a:bodyPr>
          <a:lstStyle/>
          <a:p>
            <a:pPr algn="just">
              <a:buNone/>
            </a:pPr>
            <a:r>
              <a:rPr lang="pt-BR" altLang="pt-BR" sz="3200" b="1" dirty="0"/>
              <a:t>MOBILES:</a:t>
            </a:r>
          </a:p>
          <a:p>
            <a:pPr marL="0" indent="0" algn="just">
              <a:buNone/>
            </a:pPr>
            <a:r>
              <a:rPr lang="pt-BR" altLang="pt-BR" dirty="0">
                <a:latin typeface="Rockwell" panose="02060603020205020403" pitchFamily="18" charset="0"/>
              </a:rPr>
              <a:t>Categoria onde se enquadram celulares tablets e outros dispositivos menores, como relógios (</a:t>
            </a:r>
            <a:r>
              <a:rPr lang="pt-BR" altLang="pt-BR" dirty="0" err="1">
                <a:latin typeface="Rockwell" panose="02060603020205020403" pitchFamily="18" charset="0"/>
              </a:rPr>
              <a:t>smartwathcs</a:t>
            </a:r>
            <a:r>
              <a:rPr lang="pt-BR" altLang="pt-BR" dirty="0">
                <a:latin typeface="Rockwell" panose="02060603020205020403" pitchFamily="18" charset="0"/>
              </a:rPr>
              <a:t>, painéis de carro, etc.). Hoje existem celulares com capacidade de processamento de informações e multitarefas as vezes melhores que dispositivos comuns de uso de Tecnologia de Informação.</a:t>
            </a:r>
          </a:p>
          <a:p>
            <a:pPr marL="0" indent="0" algn="just">
              <a:buNone/>
            </a:pPr>
            <a:endParaRPr lang="pt-BR" altLang="pt-BR" sz="3200" dirty="0"/>
          </a:p>
        </p:txBody>
      </p:sp>
      <p:sp>
        <p:nvSpPr>
          <p:cNvPr id="12" name="Título 14">
            <a:extLst>
              <a:ext uri="{FF2B5EF4-FFF2-40B4-BE49-F238E27FC236}">
                <a16:creationId xmlns:a16="http://schemas.microsoft.com/office/drawing/2014/main" id="{69C0CFB3-7431-4EF2-242F-189DA554448D}"/>
              </a:ext>
            </a:extLst>
          </p:cNvPr>
          <p:cNvSpPr txBox="1">
            <a:spLocks/>
          </p:cNvSpPr>
          <p:nvPr/>
        </p:nvSpPr>
        <p:spPr>
          <a:xfrm>
            <a:off x="386214" y="-128527"/>
            <a:ext cx="10515600" cy="66923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pt-BR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Classificação dos Computadores</a:t>
            </a:r>
          </a:p>
        </p:txBody>
      </p:sp>
      <p:pic>
        <p:nvPicPr>
          <p:cNvPr id="16" name="Imagem 15" descr="Uma imagem contendo Forma&#10;&#10;O conteúdo gerado por IA pode estar incorreto.">
            <a:extLst>
              <a:ext uri="{FF2B5EF4-FFF2-40B4-BE49-F238E27FC236}">
                <a16:creationId xmlns:a16="http://schemas.microsoft.com/office/drawing/2014/main" id="{80133F0A-9C48-358F-28F5-FF235778EB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8010" y="4195658"/>
            <a:ext cx="3794620" cy="1981305"/>
          </a:xfrm>
          <a:prstGeom prst="rect">
            <a:avLst/>
          </a:prstGeom>
        </p:spPr>
      </p:pic>
      <p:pic>
        <p:nvPicPr>
          <p:cNvPr id="19" name="Imagem 18" descr="Interface gráfica do usuário&#10;&#10;O conteúdo gerado por IA pode estar incorreto.">
            <a:extLst>
              <a:ext uri="{FF2B5EF4-FFF2-40B4-BE49-F238E27FC236}">
                <a16:creationId xmlns:a16="http://schemas.microsoft.com/office/drawing/2014/main" id="{4062479D-BFBC-15F7-9FB7-04B2E98919A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26169" b="15517"/>
          <a:stretch/>
        </p:blipFill>
        <p:spPr>
          <a:xfrm>
            <a:off x="3128838" y="4407101"/>
            <a:ext cx="4867274" cy="1596555"/>
          </a:xfrm>
          <a:prstGeom prst="rect">
            <a:avLst/>
          </a:prstGeom>
        </p:spPr>
      </p:pic>
      <p:pic>
        <p:nvPicPr>
          <p:cNvPr id="22" name="Imagem 21" descr="Tela de computador&#10;&#10;O conteúdo gerado por IA pode estar incorreto.">
            <a:extLst>
              <a:ext uri="{FF2B5EF4-FFF2-40B4-BE49-F238E27FC236}">
                <a16:creationId xmlns:a16="http://schemas.microsoft.com/office/drawing/2014/main" id="{537D50AD-DBB5-474C-AA69-B920AB99547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rcRect l="6769" t="19572" r="8751" b="16576"/>
          <a:stretch/>
        </p:blipFill>
        <p:spPr>
          <a:xfrm>
            <a:off x="8140449" y="4354483"/>
            <a:ext cx="3620521" cy="1822480"/>
          </a:xfrm>
          <a:prstGeom prst="rect">
            <a:avLst/>
          </a:prstGeom>
        </p:spPr>
      </p:pic>
      <p:sp>
        <p:nvSpPr>
          <p:cNvPr id="23" name="CaixaDeTexto 22">
            <a:extLst>
              <a:ext uri="{FF2B5EF4-FFF2-40B4-BE49-F238E27FC236}">
                <a16:creationId xmlns:a16="http://schemas.microsoft.com/office/drawing/2014/main" id="{02C3AEE5-5640-7F23-8BD3-DD92E2529327}"/>
              </a:ext>
            </a:extLst>
          </p:cNvPr>
          <p:cNvSpPr txBox="1"/>
          <p:nvPr/>
        </p:nvSpPr>
        <p:spPr>
          <a:xfrm>
            <a:off x="947192" y="6858000"/>
            <a:ext cx="1029761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00">
                <a:hlinkClick r:id="rId10" tooltip="https://www.flickr.com/photos/downloadsourcefr/16492899646/"/>
              </a:rPr>
              <a:t>Esta Foto</a:t>
            </a:r>
            <a:r>
              <a:rPr lang="pt-BR" sz="900"/>
              <a:t> de Autor Desconhecido está licenciado em </a:t>
            </a:r>
            <a:r>
              <a:rPr lang="pt-BR" sz="900">
                <a:hlinkClick r:id="rId11" tooltip="https://creativecommons.org/licenses/by/3.0/"/>
              </a:rPr>
              <a:t>CC BY</a:t>
            </a:r>
            <a:endParaRPr lang="pt-BR" sz="900"/>
          </a:p>
        </p:txBody>
      </p:sp>
    </p:spTree>
    <p:extLst>
      <p:ext uri="{BB962C8B-B14F-4D97-AF65-F5344CB8AC3E}">
        <p14:creationId xmlns:p14="http://schemas.microsoft.com/office/powerpoint/2010/main" val="16546760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o 2"/>
          <p:cNvGrpSpPr/>
          <p:nvPr/>
        </p:nvGrpSpPr>
        <p:grpSpPr>
          <a:xfrm>
            <a:off x="0" y="0"/>
            <a:ext cx="12192000" cy="6870358"/>
            <a:chOff x="0" y="0"/>
            <a:chExt cx="12192000" cy="6870358"/>
          </a:xfrm>
        </p:grpSpPr>
        <p:pic>
          <p:nvPicPr>
            <p:cNvPr id="5" name="Imagem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2192000" cy="6870358"/>
            </a:xfrm>
            <a:prstGeom prst="rect">
              <a:avLst/>
            </a:prstGeom>
          </p:spPr>
        </p:pic>
        <p:sp>
          <p:nvSpPr>
            <p:cNvPr id="4" name="Retângulo 3"/>
            <p:cNvSpPr/>
            <p:nvPr/>
          </p:nvSpPr>
          <p:spPr>
            <a:xfrm>
              <a:off x="9995561" y="5567881"/>
              <a:ext cx="1909746" cy="40740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3"/>
          <a:srcRect b="38508"/>
          <a:stretch/>
        </p:blipFill>
        <p:spPr>
          <a:xfrm>
            <a:off x="9995561" y="206091"/>
            <a:ext cx="1812506" cy="463145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130" y="47980"/>
            <a:ext cx="938710" cy="600273"/>
          </a:xfrm>
          <a:prstGeom prst="rect">
            <a:avLst/>
          </a:prstGeom>
        </p:spPr>
      </p:pic>
      <p:sp>
        <p:nvSpPr>
          <p:cNvPr id="8" name="Espaço Reservado para Conteúdo 7"/>
          <p:cNvSpPr>
            <a:spLocks noGrp="1"/>
          </p:cNvSpPr>
          <p:nvPr>
            <p:ph idx="1"/>
          </p:nvPr>
        </p:nvSpPr>
        <p:spPr>
          <a:xfrm>
            <a:off x="838199" y="854344"/>
            <a:ext cx="10922771" cy="5322619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70000"/>
              </a:lnSpc>
              <a:buNone/>
              <a:defRPr/>
            </a:pPr>
            <a:r>
              <a:rPr lang="pt-BR" sz="3200" dirty="0"/>
              <a:t>Hardware é toda a parte física do computador, ou seja, tudo o que podemos pegar. Toda parte ou peça acoplada ao computador podemos chamar de hardware.</a:t>
            </a:r>
          </a:p>
          <a:p>
            <a:pPr>
              <a:lnSpc>
                <a:spcPct val="170000"/>
              </a:lnSpc>
              <a:buNone/>
              <a:defRPr/>
            </a:pPr>
            <a:r>
              <a:rPr lang="pt-BR" sz="3200" dirty="0"/>
              <a:t> Basicamente, um computador de mesa precisa dos seguintes hardwares para funcionar:</a:t>
            </a:r>
          </a:p>
          <a:p>
            <a:pPr>
              <a:lnSpc>
                <a:spcPct val="170000"/>
              </a:lnSpc>
              <a:buNone/>
              <a:defRPr/>
            </a:pPr>
            <a:r>
              <a:rPr lang="pt-BR" sz="3200" dirty="0"/>
              <a:t> Monitor;</a:t>
            </a:r>
          </a:p>
          <a:p>
            <a:pPr>
              <a:lnSpc>
                <a:spcPct val="170000"/>
              </a:lnSpc>
              <a:buNone/>
              <a:defRPr/>
            </a:pPr>
            <a:r>
              <a:rPr lang="pt-BR" sz="3200" dirty="0"/>
              <a:t>Teclado e Mouse;</a:t>
            </a:r>
          </a:p>
          <a:p>
            <a:pPr>
              <a:lnSpc>
                <a:spcPct val="170000"/>
              </a:lnSpc>
              <a:buNone/>
              <a:defRPr/>
            </a:pPr>
            <a:r>
              <a:rPr lang="pt-BR" sz="3200" dirty="0"/>
              <a:t>Gabinete .</a:t>
            </a:r>
          </a:p>
        </p:txBody>
      </p:sp>
      <p:sp>
        <p:nvSpPr>
          <p:cNvPr id="12" name="Título 14"/>
          <p:cNvSpPr txBox="1">
            <a:spLocks/>
          </p:cNvSpPr>
          <p:nvPr/>
        </p:nvSpPr>
        <p:spPr>
          <a:xfrm>
            <a:off x="386214" y="-128527"/>
            <a:ext cx="10515600" cy="66923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pt-BR" dirty="0"/>
              <a:t>HARDWARE</a:t>
            </a:r>
            <a:endParaRPr lang="pt-BR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026" name="Picture 2" descr="Resultado de imagem para desktop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2506" y="2624157"/>
            <a:ext cx="4913055" cy="3681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7620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o 2"/>
          <p:cNvGrpSpPr/>
          <p:nvPr/>
        </p:nvGrpSpPr>
        <p:grpSpPr>
          <a:xfrm>
            <a:off x="0" y="0"/>
            <a:ext cx="12192000" cy="6870358"/>
            <a:chOff x="0" y="0"/>
            <a:chExt cx="12192000" cy="6870358"/>
          </a:xfrm>
        </p:grpSpPr>
        <p:pic>
          <p:nvPicPr>
            <p:cNvPr id="5" name="Imagem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2192000" cy="6870358"/>
            </a:xfrm>
            <a:prstGeom prst="rect">
              <a:avLst/>
            </a:prstGeom>
          </p:spPr>
        </p:pic>
        <p:sp>
          <p:nvSpPr>
            <p:cNvPr id="4" name="Retângulo 3"/>
            <p:cNvSpPr/>
            <p:nvPr/>
          </p:nvSpPr>
          <p:spPr>
            <a:xfrm>
              <a:off x="9995561" y="5567881"/>
              <a:ext cx="1909746" cy="40740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3"/>
          <a:srcRect b="38508"/>
          <a:stretch/>
        </p:blipFill>
        <p:spPr>
          <a:xfrm>
            <a:off x="9995561" y="206091"/>
            <a:ext cx="1812506" cy="463145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130" y="47980"/>
            <a:ext cx="938710" cy="600273"/>
          </a:xfrm>
          <a:prstGeom prst="rect">
            <a:avLst/>
          </a:prstGeom>
        </p:spPr>
      </p:pic>
      <p:sp>
        <p:nvSpPr>
          <p:cNvPr id="15" name="Título 14"/>
          <p:cNvSpPr>
            <a:spLocks noGrp="1"/>
          </p:cNvSpPr>
          <p:nvPr>
            <p:ph type="title"/>
          </p:nvPr>
        </p:nvSpPr>
        <p:spPr>
          <a:xfrm>
            <a:off x="1676400" y="107355"/>
            <a:ext cx="10515600" cy="669236"/>
          </a:xfrm>
        </p:spPr>
        <p:txBody>
          <a:bodyPr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5400" dirty="0"/>
              <a:t>O que é INFORMATICA?</a:t>
            </a:r>
          </a:p>
        </p:txBody>
      </p:sp>
      <p:sp>
        <p:nvSpPr>
          <p:cNvPr id="14" name="Espaço Reservado para Conteúdo 13"/>
          <p:cNvSpPr>
            <a:spLocks noGrp="1"/>
          </p:cNvSpPr>
          <p:nvPr>
            <p:ph idx="1"/>
          </p:nvPr>
        </p:nvSpPr>
        <p:spPr>
          <a:xfrm>
            <a:off x="517370" y="875327"/>
            <a:ext cx="11387937" cy="5215431"/>
          </a:xfrm>
        </p:spPr>
        <p:txBody>
          <a:bodyPr>
            <a:normAutofit fontScale="70000" lnSpcReduction="20000"/>
          </a:bodyPr>
          <a:lstStyle/>
          <a:p>
            <a:pPr algn="ctr">
              <a:lnSpc>
                <a:spcPct val="150000"/>
              </a:lnSpc>
              <a:spcBef>
                <a:spcPts val="0"/>
              </a:spcBef>
              <a:buNone/>
              <a:defRPr/>
            </a:pPr>
            <a:r>
              <a:rPr lang="pt-BR" sz="5400" b="1" dirty="0"/>
              <a:t>Info</a:t>
            </a:r>
            <a:r>
              <a:rPr lang="pt-BR" sz="5400" dirty="0"/>
              <a:t> = informação </a:t>
            </a:r>
          </a:p>
          <a:p>
            <a:pPr algn="ctr">
              <a:lnSpc>
                <a:spcPct val="150000"/>
              </a:lnSpc>
              <a:spcBef>
                <a:spcPts val="0"/>
              </a:spcBef>
              <a:buNone/>
              <a:defRPr/>
            </a:pPr>
            <a:r>
              <a:rPr lang="pt-BR" sz="5400" b="1" dirty="0"/>
              <a:t>Matica</a:t>
            </a:r>
            <a:r>
              <a:rPr lang="pt-BR" sz="5400" dirty="0"/>
              <a:t> = Automática</a:t>
            </a:r>
          </a:p>
          <a:p>
            <a:pPr>
              <a:lnSpc>
                <a:spcPct val="150000"/>
              </a:lnSpc>
              <a:spcBef>
                <a:spcPts val="0"/>
              </a:spcBef>
              <a:buNone/>
              <a:defRPr/>
            </a:pPr>
            <a:r>
              <a:rPr lang="pt-BR" sz="3200" dirty="0"/>
              <a:t> </a:t>
            </a:r>
          </a:p>
          <a:p>
            <a:pPr>
              <a:lnSpc>
                <a:spcPct val="150000"/>
              </a:lnSpc>
              <a:spcBef>
                <a:spcPts val="0"/>
              </a:spcBef>
              <a:buNone/>
              <a:defRPr/>
            </a:pPr>
            <a:r>
              <a:rPr lang="pt-BR" sz="3600" dirty="0"/>
              <a:t>Informação automática através de equipamentos que processam e nos apresentam o resultado de tais informações.</a:t>
            </a:r>
          </a:p>
          <a:p>
            <a:pPr>
              <a:lnSpc>
                <a:spcPct val="150000"/>
              </a:lnSpc>
              <a:spcBef>
                <a:spcPts val="0"/>
              </a:spcBef>
              <a:buNone/>
              <a:defRPr/>
            </a:pPr>
            <a:r>
              <a:rPr lang="pt-BR" sz="3600" dirty="0"/>
              <a:t>A principal ferramenta da informática é o Computador. Porém temos outros diversos exemplos de informação automática.</a:t>
            </a:r>
          </a:p>
          <a:p>
            <a:pPr>
              <a:lnSpc>
                <a:spcPct val="150000"/>
              </a:lnSpc>
              <a:spcBef>
                <a:spcPts val="0"/>
              </a:spcBef>
              <a:buNone/>
              <a:defRPr/>
            </a:pPr>
            <a:r>
              <a:rPr lang="pt-BR" sz="3200" dirty="0"/>
              <a:t> </a:t>
            </a:r>
          </a:p>
          <a:p>
            <a:pPr>
              <a:lnSpc>
                <a:spcPct val="150000"/>
              </a:lnSpc>
              <a:spcBef>
                <a:spcPts val="0"/>
              </a:spcBef>
              <a:buNone/>
              <a:defRPr/>
            </a:pPr>
            <a:r>
              <a:rPr lang="pt-BR" sz="4000" dirty="0"/>
              <a:t>O caixa 24 </a:t>
            </a:r>
            <a:r>
              <a:rPr lang="pt-BR" sz="4000" dirty="0" err="1"/>
              <a:t>hr</a:t>
            </a:r>
            <a:r>
              <a:rPr lang="pt-BR" sz="4000" dirty="0"/>
              <a:t> do banco, TV, calculadoras, etc.</a:t>
            </a:r>
          </a:p>
          <a:p>
            <a:pPr marL="0" indent="0">
              <a:lnSpc>
                <a:spcPct val="150000"/>
              </a:lnSpc>
              <a:buNone/>
            </a:pPr>
            <a:endParaRPr lang="pt-BR" sz="3600" dirty="0">
              <a:solidFill>
                <a:schemeClr val="tx1">
                  <a:lumMod val="95000"/>
                  <a:lumOff val="5000"/>
                </a:schemeClr>
              </a:solidFill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20442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o 2"/>
          <p:cNvGrpSpPr/>
          <p:nvPr/>
        </p:nvGrpSpPr>
        <p:grpSpPr>
          <a:xfrm>
            <a:off x="0" y="0"/>
            <a:ext cx="12192000" cy="6870358"/>
            <a:chOff x="0" y="0"/>
            <a:chExt cx="12192000" cy="6870358"/>
          </a:xfrm>
        </p:grpSpPr>
        <p:pic>
          <p:nvPicPr>
            <p:cNvPr id="5" name="Imagem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2192000" cy="6870358"/>
            </a:xfrm>
            <a:prstGeom prst="rect">
              <a:avLst/>
            </a:prstGeom>
          </p:spPr>
        </p:pic>
        <p:sp>
          <p:nvSpPr>
            <p:cNvPr id="4" name="Retângulo 3"/>
            <p:cNvSpPr/>
            <p:nvPr/>
          </p:nvSpPr>
          <p:spPr>
            <a:xfrm>
              <a:off x="9995561" y="5567881"/>
              <a:ext cx="1909746" cy="40740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3"/>
          <a:srcRect b="38508"/>
          <a:stretch/>
        </p:blipFill>
        <p:spPr>
          <a:xfrm>
            <a:off x="9995561" y="206091"/>
            <a:ext cx="1812506" cy="463145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130" y="47980"/>
            <a:ext cx="938710" cy="600273"/>
          </a:xfrm>
          <a:prstGeom prst="rect">
            <a:avLst/>
          </a:prstGeom>
        </p:spPr>
      </p:pic>
      <p:sp>
        <p:nvSpPr>
          <p:cNvPr id="8" name="Espaço Reservado para Conteúdo 7"/>
          <p:cNvSpPr>
            <a:spLocks noGrp="1"/>
          </p:cNvSpPr>
          <p:nvPr>
            <p:ph idx="1"/>
          </p:nvPr>
        </p:nvSpPr>
        <p:spPr>
          <a:xfrm>
            <a:off x="386215" y="776780"/>
            <a:ext cx="5709786" cy="5322619"/>
          </a:xfrm>
        </p:spPr>
        <p:txBody>
          <a:bodyPr>
            <a:normAutofit fontScale="92500" lnSpcReduction="20000"/>
          </a:bodyPr>
          <a:lstStyle/>
          <a:p>
            <a:pPr>
              <a:buNone/>
            </a:pPr>
            <a:r>
              <a:rPr lang="en-US" altLang="pt-BR" sz="3200" dirty="0" err="1"/>
              <a:t>Placa</a:t>
            </a:r>
            <a:r>
              <a:rPr lang="en-US" altLang="pt-BR" sz="3200" dirty="0"/>
              <a:t> </a:t>
            </a:r>
            <a:r>
              <a:rPr lang="en-US" altLang="pt-BR" sz="3200" dirty="0" err="1"/>
              <a:t>Mãe</a:t>
            </a:r>
            <a:r>
              <a:rPr lang="en-US" altLang="pt-BR" sz="3200" dirty="0"/>
              <a:t> ( Motherboard ):</a:t>
            </a:r>
          </a:p>
          <a:p>
            <a:pPr>
              <a:buNone/>
            </a:pPr>
            <a:endParaRPr lang="en-US" altLang="pt-BR" sz="3200" dirty="0"/>
          </a:p>
          <a:p>
            <a:pPr>
              <a:buNone/>
            </a:pPr>
            <a:r>
              <a:rPr lang="en-US" altLang="pt-BR" sz="3200" dirty="0"/>
              <a:t>	A </a:t>
            </a:r>
            <a:r>
              <a:rPr lang="en-US" altLang="pt-BR" sz="3200" dirty="0" err="1"/>
              <a:t>partir</a:t>
            </a:r>
            <a:r>
              <a:rPr lang="en-US" altLang="pt-BR" sz="3200" dirty="0"/>
              <a:t> da </a:t>
            </a:r>
            <a:r>
              <a:rPr lang="en-US" altLang="pt-BR" sz="3200" dirty="0" err="1"/>
              <a:t>placa</a:t>
            </a:r>
            <a:r>
              <a:rPr lang="en-US" altLang="pt-BR" sz="3200" dirty="0"/>
              <a:t> </a:t>
            </a:r>
            <a:r>
              <a:rPr lang="en-US" altLang="pt-BR" sz="3200" dirty="0" err="1"/>
              <a:t>mãe</a:t>
            </a:r>
            <a:r>
              <a:rPr lang="en-US" altLang="pt-BR" sz="3200" dirty="0"/>
              <a:t>, </a:t>
            </a:r>
            <a:r>
              <a:rPr lang="en-US" altLang="pt-BR" sz="3200" dirty="0" err="1"/>
              <a:t>são</a:t>
            </a:r>
            <a:r>
              <a:rPr lang="en-US" altLang="pt-BR" sz="3200" dirty="0"/>
              <a:t> </a:t>
            </a:r>
            <a:r>
              <a:rPr lang="en-US" altLang="pt-BR" sz="3200" dirty="0" err="1"/>
              <a:t>conectadastodas</a:t>
            </a:r>
            <a:r>
              <a:rPr lang="en-US" altLang="pt-BR" sz="3200" dirty="0"/>
              <a:t> as </a:t>
            </a:r>
            <a:r>
              <a:rPr lang="en-US" altLang="pt-BR" sz="3200" dirty="0" err="1"/>
              <a:t>outras</a:t>
            </a:r>
            <a:r>
              <a:rPr lang="en-US" altLang="pt-BR" sz="3200" dirty="0"/>
              <a:t> partes do </a:t>
            </a:r>
            <a:r>
              <a:rPr lang="en-US" altLang="pt-BR" sz="3200" dirty="0" err="1"/>
              <a:t>computador</a:t>
            </a:r>
            <a:r>
              <a:rPr lang="en-US" altLang="pt-BR" sz="3200" dirty="0"/>
              <a:t>.</a:t>
            </a:r>
          </a:p>
          <a:p>
            <a:r>
              <a:rPr lang="en-US" altLang="pt-BR" sz="3200" dirty="0"/>
              <a:t>Fonte de </a:t>
            </a:r>
            <a:r>
              <a:rPr lang="en-US" altLang="pt-BR" sz="3200" dirty="0" err="1"/>
              <a:t>energia</a:t>
            </a:r>
            <a:r>
              <a:rPr lang="en-US" altLang="pt-BR" sz="3200" dirty="0"/>
              <a:t>;</a:t>
            </a:r>
          </a:p>
          <a:p>
            <a:r>
              <a:rPr lang="en-US" altLang="pt-BR" sz="3200" dirty="0"/>
              <a:t>HD;</a:t>
            </a:r>
          </a:p>
          <a:p>
            <a:r>
              <a:rPr lang="en-US" altLang="pt-BR" sz="3200" dirty="0" err="1"/>
              <a:t>Memórias</a:t>
            </a:r>
            <a:r>
              <a:rPr lang="en-US" altLang="pt-BR" sz="3200" dirty="0"/>
              <a:t>;</a:t>
            </a:r>
          </a:p>
          <a:p>
            <a:r>
              <a:rPr lang="en-US" altLang="pt-BR" sz="3200" dirty="0"/>
              <a:t>CPU;</a:t>
            </a:r>
          </a:p>
          <a:p>
            <a:r>
              <a:rPr lang="en-US" altLang="pt-BR" sz="3200" dirty="0"/>
              <a:t>Drives de CD </a:t>
            </a:r>
            <a:r>
              <a:rPr lang="en-US" altLang="pt-BR" sz="3200" dirty="0" err="1"/>
              <a:t>ou</a:t>
            </a:r>
            <a:r>
              <a:rPr lang="en-US" altLang="pt-BR" sz="3200" dirty="0"/>
              <a:t> DVD;</a:t>
            </a:r>
          </a:p>
          <a:p>
            <a:pPr>
              <a:buNone/>
            </a:pPr>
            <a:r>
              <a:rPr lang="en-US" altLang="pt-BR" sz="3200" dirty="0"/>
              <a:t>Entre outros </a:t>
            </a:r>
            <a:r>
              <a:rPr lang="en-US" altLang="pt-BR" sz="3200" dirty="0" err="1"/>
              <a:t>hardwares</a:t>
            </a:r>
            <a:r>
              <a:rPr lang="en-US" altLang="pt-BR" sz="3200" dirty="0"/>
              <a:t> e </a:t>
            </a:r>
            <a:r>
              <a:rPr lang="en-US" altLang="pt-BR" sz="3200" dirty="0" err="1"/>
              <a:t>perifricos</a:t>
            </a:r>
            <a:r>
              <a:rPr lang="en-US" altLang="pt-BR" sz="3200" dirty="0"/>
              <a:t>.</a:t>
            </a:r>
            <a:endParaRPr lang="pt-BR" altLang="pt-BR" sz="3200" dirty="0"/>
          </a:p>
          <a:p>
            <a:pPr>
              <a:lnSpc>
                <a:spcPct val="170000"/>
              </a:lnSpc>
              <a:buNone/>
              <a:defRPr/>
            </a:pPr>
            <a:endParaRPr lang="pt-BR" sz="3200" dirty="0"/>
          </a:p>
        </p:txBody>
      </p:sp>
      <p:sp>
        <p:nvSpPr>
          <p:cNvPr id="12" name="Título 14"/>
          <p:cNvSpPr txBox="1">
            <a:spLocks/>
          </p:cNvSpPr>
          <p:nvPr/>
        </p:nvSpPr>
        <p:spPr>
          <a:xfrm>
            <a:off x="386214" y="-128527"/>
            <a:ext cx="10515600" cy="66923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pt-BR" dirty="0"/>
              <a:t>HARDWARE</a:t>
            </a:r>
            <a:endParaRPr lang="pt-BR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7410" name="Picture 2" descr="Resultado de imagem para motherboard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9126" y="2198887"/>
            <a:ext cx="5658941" cy="37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58273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o 2"/>
          <p:cNvGrpSpPr/>
          <p:nvPr/>
        </p:nvGrpSpPr>
        <p:grpSpPr>
          <a:xfrm>
            <a:off x="0" y="0"/>
            <a:ext cx="12192000" cy="6870358"/>
            <a:chOff x="0" y="0"/>
            <a:chExt cx="12192000" cy="6870358"/>
          </a:xfrm>
        </p:grpSpPr>
        <p:pic>
          <p:nvPicPr>
            <p:cNvPr id="5" name="Imagem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2192000" cy="6870358"/>
            </a:xfrm>
            <a:prstGeom prst="rect">
              <a:avLst/>
            </a:prstGeom>
          </p:spPr>
        </p:pic>
        <p:sp>
          <p:nvSpPr>
            <p:cNvPr id="4" name="Retângulo 3"/>
            <p:cNvSpPr/>
            <p:nvPr/>
          </p:nvSpPr>
          <p:spPr>
            <a:xfrm>
              <a:off x="9995561" y="5567881"/>
              <a:ext cx="1909746" cy="40740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3"/>
          <a:srcRect b="38508"/>
          <a:stretch/>
        </p:blipFill>
        <p:spPr>
          <a:xfrm>
            <a:off x="9995561" y="206091"/>
            <a:ext cx="1812506" cy="463145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130" y="47980"/>
            <a:ext cx="938710" cy="600273"/>
          </a:xfrm>
          <a:prstGeom prst="rect">
            <a:avLst/>
          </a:prstGeom>
        </p:spPr>
      </p:pic>
      <p:sp>
        <p:nvSpPr>
          <p:cNvPr id="8" name="Espaço Reservado para Conteúdo 7"/>
          <p:cNvSpPr>
            <a:spLocks noGrp="1"/>
          </p:cNvSpPr>
          <p:nvPr>
            <p:ph idx="1"/>
          </p:nvPr>
        </p:nvSpPr>
        <p:spPr>
          <a:xfrm>
            <a:off x="386215" y="776780"/>
            <a:ext cx="5762912" cy="5322619"/>
          </a:xfrm>
        </p:spPr>
        <p:txBody>
          <a:bodyPr>
            <a:normAutofit fontScale="77500" lnSpcReduction="20000"/>
          </a:bodyPr>
          <a:lstStyle/>
          <a:p>
            <a:pPr>
              <a:buNone/>
            </a:pPr>
            <a:r>
              <a:rPr lang="en-US" altLang="pt-BR" sz="3200" dirty="0" err="1"/>
              <a:t>Placa</a:t>
            </a:r>
            <a:r>
              <a:rPr lang="en-US" altLang="pt-BR" sz="3200" dirty="0"/>
              <a:t> </a:t>
            </a:r>
            <a:r>
              <a:rPr lang="en-US" altLang="pt-BR" sz="3200" dirty="0" err="1"/>
              <a:t>Mãe</a:t>
            </a:r>
            <a:r>
              <a:rPr lang="en-US" altLang="pt-BR" sz="3200" dirty="0"/>
              <a:t> ( Motherboard ):</a:t>
            </a:r>
          </a:p>
          <a:p>
            <a:pPr>
              <a:buNone/>
            </a:pPr>
            <a:endParaRPr lang="en-US" altLang="pt-BR" sz="3200" dirty="0"/>
          </a:p>
          <a:p>
            <a:pPr>
              <a:buNone/>
            </a:pPr>
            <a:r>
              <a:rPr lang="en-US" altLang="pt-BR" sz="3200" dirty="0" err="1"/>
              <a:t>Existem</a:t>
            </a:r>
            <a:r>
              <a:rPr lang="en-US" altLang="pt-BR" sz="3200" dirty="0"/>
              <a:t> 2 </a:t>
            </a:r>
            <a:r>
              <a:rPr lang="en-US" altLang="pt-BR" sz="3200" dirty="0" err="1"/>
              <a:t>tipos</a:t>
            </a:r>
            <a:r>
              <a:rPr lang="en-US" altLang="pt-BR" sz="3200" dirty="0"/>
              <a:t> de </a:t>
            </a:r>
            <a:r>
              <a:rPr lang="en-US" altLang="pt-BR" sz="3200" dirty="0" err="1"/>
              <a:t>placas</a:t>
            </a:r>
            <a:r>
              <a:rPr lang="en-US" altLang="pt-BR" sz="3200" dirty="0"/>
              <a:t> </a:t>
            </a:r>
            <a:r>
              <a:rPr lang="en-US" altLang="pt-BR" sz="3200" dirty="0" err="1"/>
              <a:t>mãe</a:t>
            </a:r>
            <a:r>
              <a:rPr lang="en-US" altLang="pt-BR" sz="3200" dirty="0"/>
              <a:t>: </a:t>
            </a:r>
          </a:p>
          <a:p>
            <a:pPr>
              <a:buNone/>
            </a:pPr>
            <a:endParaRPr lang="en-US" altLang="pt-BR" sz="3200" dirty="0"/>
          </a:p>
          <a:p>
            <a:pPr>
              <a:buNone/>
            </a:pPr>
            <a:r>
              <a:rPr lang="en-US" altLang="pt-BR" sz="3200" b="1" dirty="0" err="1"/>
              <a:t>OnBoard</a:t>
            </a:r>
            <a:r>
              <a:rPr lang="en-US" altLang="pt-BR" sz="3200" b="1" dirty="0"/>
              <a:t>:</a:t>
            </a:r>
            <a:r>
              <a:rPr lang="en-US" altLang="pt-BR" sz="3200" dirty="0"/>
              <a:t> </a:t>
            </a:r>
            <a:r>
              <a:rPr lang="en-US" altLang="pt-BR" sz="3200" dirty="0" err="1"/>
              <a:t>vem</a:t>
            </a:r>
            <a:r>
              <a:rPr lang="en-US" altLang="pt-BR" sz="3200" dirty="0"/>
              <a:t> de </a:t>
            </a:r>
            <a:r>
              <a:rPr lang="en-US" altLang="pt-BR" sz="3200" dirty="0" err="1"/>
              <a:t>farbica</a:t>
            </a:r>
            <a:r>
              <a:rPr lang="en-US" altLang="pt-BR" sz="3200" dirty="0"/>
              <a:t> com </a:t>
            </a:r>
            <a:r>
              <a:rPr lang="en-US" altLang="pt-BR" sz="3200" dirty="0" err="1"/>
              <a:t>todas</a:t>
            </a:r>
            <a:r>
              <a:rPr lang="en-US" altLang="pt-BR" sz="3200" dirty="0"/>
              <a:t> as </a:t>
            </a:r>
            <a:r>
              <a:rPr lang="en-US" altLang="pt-BR" sz="3200" dirty="0" err="1"/>
              <a:t>conexoes</a:t>
            </a:r>
            <a:r>
              <a:rPr lang="en-US" altLang="pt-BR" sz="3200" dirty="0"/>
              <a:t> de video, </a:t>
            </a:r>
            <a:r>
              <a:rPr lang="en-US" altLang="pt-BR" sz="3200" dirty="0" err="1"/>
              <a:t>som</a:t>
            </a:r>
            <a:r>
              <a:rPr lang="en-US" altLang="pt-BR" sz="3200" dirty="0"/>
              <a:t> e </a:t>
            </a:r>
            <a:r>
              <a:rPr lang="en-US" altLang="pt-BR" sz="3200" dirty="0" err="1"/>
              <a:t>rede</a:t>
            </a:r>
            <a:r>
              <a:rPr lang="en-US" altLang="pt-BR" sz="3200" dirty="0"/>
              <a:t>. E </a:t>
            </a:r>
            <a:r>
              <a:rPr lang="en-US" altLang="pt-BR" sz="3200" dirty="0" err="1"/>
              <a:t>por</a:t>
            </a:r>
            <a:r>
              <a:rPr lang="en-US" altLang="pt-BR" sz="3200" dirty="0"/>
              <a:t> </a:t>
            </a:r>
            <a:r>
              <a:rPr lang="en-US" altLang="pt-BR" sz="3200" dirty="0" err="1"/>
              <a:t>este</a:t>
            </a:r>
            <a:r>
              <a:rPr lang="en-US" altLang="pt-BR" sz="3200" dirty="0"/>
              <a:t> </a:t>
            </a:r>
            <a:r>
              <a:rPr lang="en-US" altLang="pt-BR" sz="3200" dirty="0" err="1"/>
              <a:t>motivo</a:t>
            </a:r>
            <a:r>
              <a:rPr lang="en-US" altLang="pt-BR" sz="3200" dirty="0"/>
              <a:t> é </a:t>
            </a:r>
            <a:r>
              <a:rPr lang="en-US" altLang="pt-BR" sz="3200" dirty="0" err="1"/>
              <a:t>uma</a:t>
            </a:r>
            <a:r>
              <a:rPr lang="en-US" altLang="pt-BR" sz="3200" dirty="0"/>
              <a:t> </a:t>
            </a:r>
            <a:r>
              <a:rPr lang="en-US" altLang="pt-BR" sz="3200" dirty="0" err="1"/>
              <a:t>opção</a:t>
            </a:r>
            <a:r>
              <a:rPr lang="en-US" altLang="pt-BR" sz="3200" dirty="0"/>
              <a:t> </a:t>
            </a:r>
            <a:r>
              <a:rPr lang="en-US" altLang="pt-BR" sz="3200" dirty="0" err="1"/>
              <a:t>mais</a:t>
            </a:r>
            <a:r>
              <a:rPr lang="en-US" altLang="pt-BR" sz="3200" dirty="0"/>
              <a:t> </a:t>
            </a:r>
            <a:r>
              <a:rPr lang="en-US" altLang="pt-BR" sz="3200" dirty="0" err="1"/>
              <a:t>barata</a:t>
            </a:r>
            <a:r>
              <a:rPr lang="en-US" altLang="pt-BR" sz="3200" dirty="0"/>
              <a:t>, </a:t>
            </a:r>
            <a:r>
              <a:rPr lang="en-US" altLang="pt-BR" sz="3200" dirty="0" err="1"/>
              <a:t>sendo</a:t>
            </a:r>
            <a:r>
              <a:rPr lang="en-US" altLang="pt-BR" sz="3200" dirty="0"/>
              <a:t> </a:t>
            </a:r>
            <a:r>
              <a:rPr lang="en-US" altLang="pt-BR" sz="3200" dirty="0" err="1"/>
              <a:t>uma</a:t>
            </a:r>
            <a:r>
              <a:rPr lang="en-US" altLang="pt-BR" sz="3200" dirty="0"/>
              <a:t> das </a:t>
            </a:r>
            <a:r>
              <a:rPr lang="en-US" altLang="pt-BR" sz="3200" dirty="0" err="1"/>
              <a:t>preferidas</a:t>
            </a:r>
            <a:r>
              <a:rPr lang="en-US" altLang="pt-BR" sz="3200" dirty="0"/>
              <a:t> para </a:t>
            </a:r>
            <a:r>
              <a:rPr lang="en-US" altLang="pt-BR" sz="3200" dirty="0" err="1"/>
              <a:t>uso</a:t>
            </a:r>
            <a:r>
              <a:rPr lang="en-US" altLang="pt-BR" sz="3200" dirty="0"/>
              <a:t> </a:t>
            </a:r>
            <a:r>
              <a:rPr lang="en-US" altLang="pt-BR" sz="3200" dirty="0" err="1"/>
              <a:t>domestico</a:t>
            </a:r>
            <a:r>
              <a:rPr lang="en-US" altLang="pt-BR" sz="3200" dirty="0"/>
              <a:t>;</a:t>
            </a:r>
          </a:p>
          <a:p>
            <a:pPr>
              <a:buNone/>
            </a:pPr>
            <a:endParaRPr lang="en-US" altLang="pt-BR" sz="3200" dirty="0"/>
          </a:p>
          <a:p>
            <a:pPr>
              <a:buNone/>
            </a:pPr>
            <a:r>
              <a:rPr lang="en-US" altLang="pt-BR" sz="3200" b="1" dirty="0" err="1"/>
              <a:t>OFFboard</a:t>
            </a:r>
            <a:r>
              <a:rPr lang="en-US" altLang="pt-BR" sz="3200" b="1" dirty="0"/>
              <a:t>: </a:t>
            </a:r>
            <a:r>
              <a:rPr lang="en-US" altLang="pt-BR" sz="3200" dirty="0" err="1"/>
              <a:t>esta</a:t>
            </a:r>
            <a:r>
              <a:rPr lang="en-US" altLang="pt-BR" sz="3200" dirty="0"/>
              <a:t> </a:t>
            </a:r>
            <a:r>
              <a:rPr lang="en-US" altLang="pt-BR" sz="3200" dirty="0" err="1"/>
              <a:t>placa</a:t>
            </a:r>
            <a:r>
              <a:rPr lang="en-US" altLang="pt-BR" sz="3200" dirty="0"/>
              <a:t> </a:t>
            </a:r>
            <a:r>
              <a:rPr lang="en-US" altLang="pt-BR" sz="3200" dirty="0" err="1"/>
              <a:t>precisa</a:t>
            </a:r>
            <a:r>
              <a:rPr lang="en-US" altLang="pt-BR" sz="3200" dirty="0"/>
              <a:t> das </a:t>
            </a:r>
            <a:r>
              <a:rPr lang="en-US" altLang="pt-BR" sz="3200" dirty="0" err="1"/>
              <a:t>placas</a:t>
            </a:r>
            <a:r>
              <a:rPr lang="en-US" altLang="pt-BR" sz="3200" dirty="0"/>
              <a:t> de video, </a:t>
            </a:r>
            <a:r>
              <a:rPr lang="en-US" altLang="pt-BR" sz="3200" dirty="0" err="1"/>
              <a:t>som</a:t>
            </a:r>
            <a:r>
              <a:rPr lang="en-US" altLang="pt-BR" sz="3200" dirty="0"/>
              <a:t> e </a:t>
            </a:r>
            <a:r>
              <a:rPr lang="en-US" altLang="pt-BR" sz="3200" dirty="0" err="1"/>
              <a:t>rede</a:t>
            </a:r>
            <a:r>
              <a:rPr lang="en-US" altLang="pt-BR" sz="3200" dirty="0"/>
              <a:t>. </a:t>
            </a:r>
            <a:r>
              <a:rPr lang="en-US" altLang="pt-BR" sz="3200" dirty="0" err="1"/>
              <a:t>Geralmente</a:t>
            </a:r>
            <a:r>
              <a:rPr lang="en-US" altLang="pt-BR" sz="3200" dirty="0"/>
              <a:t> </a:t>
            </a:r>
            <a:r>
              <a:rPr lang="en-US" altLang="pt-BR" sz="3200" dirty="0" err="1"/>
              <a:t>usada</a:t>
            </a:r>
            <a:r>
              <a:rPr lang="en-US" altLang="pt-BR" sz="3200" dirty="0"/>
              <a:t> </a:t>
            </a:r>
            <a:r>
              <a:rPr lang="en-US" altLang="pt-BR" sz="3200" dirty="0" err="1"/>
              <a:t>por</a:t>
            </a:r>
            <a:r>
              <a:rPr lang="en-US" altLang="pt-BR" sz="3200" dirty="0"/>
              <a:t> </a:t>
            </a:r>
            <a:r>
              <a:rPr lang="en-US" altLang="pt-BR" sz="3200" dirty="0" err="1"/>
              <a:t>pessoas</a:t>
            </a:r>
            <a:r>
              <a:rPr lang="en-US" altLang="pt-BR" sz="3200" dirty="0"/>
              <a:t> que </a:t>
            </a:r>
            <a:r>
              <a:rPr lang="en-US" altLang="pt-BR" sz="3200" dirty="0" err="1"/>
              <a:t>exigem</a:t>
            </a:r>
            <a:r>
              <a:rPr lang="en-US" altLang="pt-BR" sz="3200" dirty="0"/>
              <a:t> </a:t>
            </a:r>
            <a:r>
              <a:rPr lang="en-US" altLang="pt-BR" sz="3200" dirty="0" err="1"/>
              <a:t>mais</a:t>
            </a:r>
            <a:r>
              <a:rPr lang="en-US" altLang="pt-BR" sz="3200" dirty="0"/>
              <a:t> do </a:t>
            </a:r>
            <a:r>
              <a:rPr lang="en-US" altLang="pt-BR" sz="3200" dirty="0" err="1"/>
              <a:t>computador</a:t>
            </a:r>
            <a:r>
              <a:rPr lang="en-US" altLang="pt-BR" sz="3200" dirty="0"/>
              <a:t> </a:t>
            </a:r>
            <a:r>
              <a:rPr lang="en-US" altLang="pt-BR" sz="3200" dirty="0" err="1"/>
              <a:t>como</a:t>
            </a:r>
            <a:r>
              <a:rPr lang="en-US" altLang="pt-BR" sz="3200" dirty="0"/>
              <a:t>: </a:t>
            </a:r>
            <a:r>
              <a:rPr lang="en-US" altLang="pt-BR" sz="3200" dirty="0" err="1"/>
              <a:t>gammers</a:t>
            </a:r>
            <a:r>
              <a:rPr lang="en-US" altLang="pt-BR" sz="3200" dirty="0"/>
              <a:t>, </a:t>
            </a:r>
            <a:r>
              <a:rPr lang="en-US" altLang="pt-BR" sz="3200" dirty="0" err="1"/>
              <a:t>editores</a:t>
            </a:r>
            <a:r>
              <a:rPr lang="en-US" altLang="pt-BR" sz="3200" dirty="0"/>
              <a:t> de video, </a:t>
            </a:r>
            <a:r>
              <a:rPr lang="en-US" altLang="pt-BR" sz="3200" dirty="0" err="1"/>
              <a:t>fotos</a:t>
            </a:r>
            <a:r>
              <a:rPr lang="en-US" altLang="pt-BR" sz="3200" dirty="0"/>
              <a:t> e </a:t>
            </a:r>
            <a:r>
              <a:rPr lang="en-US" altLang="pt-BR" sz="3200" dirty="0" err="1"/>
              <a:t>som</a:t>
            </a:r>
            <a:r>
              <a:rPr lang="en-US" altLang="pt-BR" sz="3200" dirty="0"/>
              <a:t>, entre </a:t>
            </a:r>
            <a:r>
              <a:rPr lang="en-US" altLang="pt-BR" sz="3200" dirty="0" err="1"/>
              <a:t>outras</a:t>
            </a:r>
            <a:r>
              <a:rPr lang="en-US" altLang="pt-BR" sz="3200" dirty="0"/>
              <a:t> </a:t>
            </a:r>
            <a:r>
              <a:rPr lang="en-US" altLang="pt-BR" sz="3200" dirty="0" err="1"/>
              <a:t>funções</a:t>
            </a:r>
            <a:r>
              <a:rPr lang="en-US" altLang="pt-BR" sz="3200" dirty="0"/>
              <a:t> que </a:t>
            </a:r>
            <a:r>
              <a:rPr lang="en-US" altLang="pt-BR" sz="3200" dirty="0" err="1"/>
              <a:t>exigem</a:t>
            </a:r>
            <a:r>
              <a:rPr lang="en-US" altLang="pt-BR" sz="3200" dirty="0"/>
              <a:t> um </a:t>
            </a:r>
            <a:r>
              <a:rPr lang="en-US" altLang="pt-BR" sz="3200" dirty="0" err="1"/>
              <a:t>equipamento</a:t>
            </a:r>
            <a:r>
              <a:rPr lang="en-US" altLang="pt-BR" sz="3200" dirty="0"/>
              <a:t> </a:t>
            </a:r>
            <a:r>
              <a:rPr lang="en-US" altLang="pt-BR" sz="3200" dirty="0" err="1"/>
              <a:t>mais</a:t>
            </a:r>
            <a:r>
              <a:rPr lang="en-US" altLang="pt-BR" sz="3200" dirty="0"/>
              <a:t> </a:t>
            </a:r>
            <a:r>
              <a:rPr lang="en-US" altLang="pt-BR" sz="3200" dirty="0" err="1"/>
              <a:t>completo</a:t>
            </a:r>
            <a:r>
              <a:rPr lang="en-US" altLang="pt-BR" sz="3200" dirty="0"/>
              <a:t>.</a:t>
            </a:r>
            <a:endParaRPr lang="pt-BR" altLang="pt-BR" sz="3200" dirty="0"/>
          </a:p>
          <a:p>
            <a:pPr>
              <a:lnSpc>
                <a:spcPct val="170000"/>
              </a:lnSpc>
              <a:buNone/>
              <a:defRPr/>
            </a:pPr>
            <a:endParaRPr lang="pt-BR" sz="3200" dirty="0"/>
          </a:p>
        </p:txBody>
      </p:sp>
      <p:sp>
        <p:nvSpPr>
          <p:cNvPr id="12" name="Título 14"/>
          <p:cNvSpPr txBox="1">
            <a:spLocks/>
          </p:cNvSpPr>
          <p:nvPr/>
        </p:nvSpPr>
        <p:spPr>
          <a:xfrm>
            <a:off x="386214" y="-128527"/>
            <a:ext cx="10515600" cy="66923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pt-BR" dirty="0"/>
              <a:t>HARDWARE</a:t>
            </a:r>
            <a:endParaRPr lang="pt-BR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7410" name="Picture 2" descr="Resultado de imagem para motherboard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9127" y="1693919"/>
            <a:ext cx="5658941" cy="37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53183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o 2"/>
          <p:cNvGrpSpPr/>
          <p:nvPr/>
        </p:nvGrpSpPr>
        <p:grpSpPr>
          <a:xfrm>
            <a:off x="0" y="0"/>
            <a:ext cx="12192000" cy="6870358"/>
            <a:chOff x="0" y="0"/>
            <a:chExt cx="12192000" cy="6870358"/>
          </a:xfrm>
        </p:grpSpPr>
        <p:pic>
          <p:nvPicPr>
            <p:cNvPr id="5" name="Imagem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2192000" cy="6870358"/>
            </a:xfrm>
            <a:prstGeom prst="rect">
              <a:avLst/>
            </a:prstGeom>
          </p:spPr>
        </p:pic>
        <p:sp>
          <p:nvSpPr>
            <p:cNvPr id="4" name="Retângulo 3"/>
            <p:cNvSpPr/>
            <p:nvPr/>
          </p:nvSpPr>
          <p:spPr>
            <a:xfrm>
              <a:off x="9995561" y="5567881"/>
              <a:ext cx="1909746" cy="40740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3"/>
          <a:srcRect b="38508"/>
          <a:stretch/>
        </p:blipFill>
        <p:spPr>
          <a:xfrm>
            <a:off x="9995561" y="206091"/>
            <a:ext cx="1812506" cy="463145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130" y="47980"/>
            <a:ext cx="938710" cy="600273"/>
          </a:xfrm>
          <a:prstGeom prst="rect">
            <a:avLst/>
          </a:prstGeom>
        </p:spPr>
      </p:pic>
      <p:sp>
        <p:nvSpPr>
          <p:cNvPr id="8" name="Espaço Reservado para Conteúdo 7"/>
          <p:cNvSpPr>
            <a:spLocks noGrp="1"/>
          </p:cNvSpPr>
          <p:nvPr>
            <p:ph idx="1"/>
          </p:nvPr>
        </p:nvSpPr>
        <p:spPr>
          <a:xfrm>
            <a:off x="386215" y="776780"/>
            <a:ext cx="5762912" cy="5322619"/>
          </a:xfrm>
        </p:spPr>
        <p:txBody>
          <a:bodyPr>
            <a:normAutofit lnSpcReduction="10000"/>
          </a:bodyPr>
          <a:lstStyle/>
          <a:p>
            <a:pPr>
              <a:buNone/>
            </a:pPr>
            <a:r>
              <a:rPr lang="en-US" altLang="pt-BR" b="1" dirty="0"/>
              <a:t>HD </a:t>
            </a:r>
            <a:r>
              <a:rPr lang="en-US" altLang="pt-BR" b="1" dirty="0" err="1"/>
              <a:t>ou</a:t>
            </a:r>
            <a:r>
              <a:rPr lang="en-US" altLang="pt-BR" b="1" dirty="0"/>
              <a:t> Disco </a:t>
            </a:r>
            <a:r>
              <a:rPr lang="en-US" altLang="pt-BR" b="1" dirty="0" err="1"/>
              <a:t>Rigido</a:t>
            </a:r>
            <a:r>
              <a:rPr lang="en-US" altLang="pt-BR" b="1" dirty="0"/>
              <a:t>:</a:t>
            </a:r>
          </a:p>
          <a:p>
            <a:pPr>
              <a:buNone/>
            </a:pPr>
            <a:endParaRPr lang="en-US" altLang="pt-BR" sz="3200" dirty="0"/>
          </a:p>
          <a:p>
            <a:pPr>
              <a:lnSpc>
                <a:spcPct val="150000"/>
              </a:lnSpc>
              <a:buNone/>
            </a:pPr>
            <a:r>
              <a:rPr lang="en-US" altLang="pt-BR" dirty="0" err="1"/>
              <a:t>Considerado</a:t>
            </a:r>
            <a:r>
              <a:rPr lang="en-US" altLang="pt-BR" dirty="0"/>
              <a:t> o </a:t>
            </a:r>
            <a:r>
              <a:rPr lang="en-US" altLang="pt-BR" dirty="0" err="1"/>
              <a:t>cerebro</a:t>
            </a:r>
            <a:r>
              <a:rPr lang="en-US" altLang="pt-BR" dirty="0"/>
              <a:t> do </a:t>
            </a:r>
            <a:r>
              <a:rPr lang="en-US" altLang="pt-BR" dirty="0" err="1"/>
              <a:t>computador</a:t>
            </a:r>
            <a:r>
              <a:rPr lang="en-US" altLang="pt-BR" dirty="0"/>
              <a:t>, </a:t>
            </a:r>
            <a:r>
              <a:rPr lang="en-US" altLang="pt-BR" dirty="0" err="1"/>
              <a:t>uma</a:t>
            </a:r>
            <a:r>
              <a:rPr lang="en-US" altLang="pt-BR" dirty="0"/>
              <a:t> </a:t>
            </a:r>
            <a:r>
              <a:rPr lang="en-US" altLang="pt-BR" dirty="0" err="1"/>
              <a:t>peça</a:t>
            </a:r>
            <a:r>
              <a:rPr lang="en-US" altLang="pt-BR" dirty="0"/>
              <a:t> </a:t>
            </a:r>
            <a:r>
              <a:rPr lang="en-US" altLang="pt-BR" dirty="0" err="1"/>
              <a:t>delicada</a:t>
            </a:r>
            <a:r>
              <a:rPr lang="en-US" altLang="pt-BR" dirty="0"/>
              <a:t> e de alto </a:t>
            </a:r>
            <a:r>
              <a:rPr lang="en-US" altLang="pt-BR" dirty="0" err="1"/>
              <a:t>custo</a:t>
            </a:r>
            <a:r>
              <a:rPr lang="en-US" altLang="pt-BR" dirty="0"/>
              <a:t>. </a:t>
            </a:r>
            <a:r>
              <a:rPr lang="en-US" altLang="pt-BR" dirty="0" err="1"/>
              <a:t>Armazena</a:t>
            </a:r>
            <a:r>
              <a:rPr lang="en-US" altLang="pt-BR" dirty="0"/>
              <a:t> </a:t>
            </a:r>
            <a:r>
              <a:rPr lang="en-US" altLang="pt-BR" dirty="0" err="1"/>
              <a:t>todos</a:t>
            </a:r>
            <a:r>
              <a:rPr lang="en-US" altLang="pt-BR" dirty="0"/>
              <a:t> </a:t>
            </a:r>
            <a:r>
              <a:rPr lang="en-US" altLang="pt-BR" dirty="0" err="1"/>
              <a:t>os</a:t>
            </a:r>
            <a:r>
              <a:rPr lang="en-US" altLang="pt-BR" dirty="0"/>
              <a:t> </a:t>
            </a:r>
            <a:r>
              <a:rPr lang="en-US" altLang="pt-BR" dirty="0" err="1"/>
              <a:t>arquivos</a:t>
            </a:r>
            <a:r>
              <a:rPr lang="en-US" altLang="pt-BR" dirty="0"/>
              <a:t> do </a:t>
            </a:r>
            <a:r>
              <a:rPr lang="en-US" altLang="pt-BR" dirty="0" err="1"/>
              <a:t>sistema</a:t>
            </a:r>
            <a:r>
              <a:rPr lang="en-US" altLang="pt-BR" dirty="0"/>
              <a:t>, </a:t>
            </a:r>
            <a:r>
              <a:rPr lang="en-US" altLang="pt-BR" dirty="0" err="1"/>
              <a:t>programas</a:t>
            </a:r>
            <a:r>
              <a:rPr lang="en-US" altLang="pt-BR" dirty="0"/>
              <a:t> e </a:t>
            </a:r>
            <a:r>
              <a:rPr lang="en-US" altLang="pt-BR" dirty="0" err="1"/>
              <a:t>também</a:t>
            </a:r>
            <a:r>
              <a:rPr lang="en-US" altLang="pt-BR" dirty="0"/>
              <a:t> </a:t>
            </a:r>
            <a:r>
              <a:rPr lang="en-US" altLang="pt-BR" dirty="0" err="1"/>
              <a:t>arquivos</a:t>
            </a:r>
            <a:r>
              <a:rPr lang="en-US" altLang="pt-BR" dirty="0"/>
              <a:t> </a:t>
            </a:r>
            <a:r>
              <a:rPr lang="en-US" altLang="pt-BR" dirty="0" err="1"/>
              <a:t>pessoais</a:t>
            </a:r>
            <a:r>
              <a:rPr lang="en-US" altLang="pt-BR" dirty="0"/>
              <a:t> do </a:t>
            </a:r>
            <a:r>
              <a:rPr lang="en-US" altLang="pt-BR" dirty="0" err="1"/>
              <a:t>usuário</a:t>
            </a:r>
            <a:r>
              <a:rPr lang="en-US" altLang="pt-BR" dirty="0"/>
              <a:t>. </a:t>
            </a:r>
            <a:r>
              <a:rPr lang="en-US" altLang="pt-BR" dirty="0" err="1"/>
              <a:t>Hoje</a:t>
            </a:r>
            <a:r>
              <a:rPr lang="en-US" altLang="pt-BR" dirty="0"/>
              <a:t> </a:t>
            </a:r>
            <a:r>
              <a:rPr lang="en-US" altLang="pt-BR" dirty="0" err="1"/>
              <a:t>muito</a:t>
            </a:r>
            <a:r>
              <a:rPr lang="en-US" altLang="pt-BR" dirty="0"/>
              <a:t> </a:t>
            </a:r>
            <a:r>
              <a:rPr lang="en-US" altLang="pt-BR" dirty="0" err="1"/>
              <a:t>mais</a:t>
            </a:r>
            <a:r>
              <a:rPr lang="en-US" altLang="pt-BR" dirty="0"/>
              <a:t> </a:t>
            </a:r>
            <a:r>
              <a:rPr lang="en-US" altLang="pt-BR" dirty="0" err="1"/>
              <a:t>comum</a:t>
            </a:r>
            <a:r>
              <a:rPr lang="en-US" altLang="pt-BR" dirty="0"/>
              <a:t> o </a:t>
            </a:r>
            <a:r>
              <a:rPr lang="en-US" altLang="pt-BR" dirty="0" err="1"/>
              <a:t>uso</a:t>
            </a:r>
            <a:r>
              <a:rPr lang="en-US" altLang="pt-BR" dirty="0"/>
              <a:t> de SSDs.</a:t>
            </a:r>
            <a:endParaRPr lang="pt-BR" altLang="pt-BR" dirty="0"/>
          </a:p>
        </p:txBody>
      </p:sp>
      <p:sp>
        <p:nvSpPr>
          <p:cNvPr id="12" name="Título 14"/>
          <p:cNvSpPr txBox="1">
            <a:spLocks/>
          </p:cNvSpPr>
          <p:nvPr/>
        </p:nvSpPr>
        <p:spPr>
          <a:xfrm>
            <a:off x="386214" y="-128527"/>
            <a:ext cx="10515600" cy="66923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pt-BR" dirty="0"/>
              <a:t>HARDWARE</a:t>
            </a:r>
            <a:endParaRPr lang="pt-BR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2163" y="873918"/>
            <a:ext cx="5445904" cy="4966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7663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o 2"/>
          <p:cNvGrpSpPr/>
          <p:nvPr/>
        </p:nvGrpSpPr>
        <p:grpSpPr>
          <a:xfrm>
            <a:off x="0" y="0"/>
            <a:ext cx="12192000" cy="6870358"/>
            <a:chOff x="0" y="0"/>
            <a:chExt cx="12192000" cy="6870358"/>
          </a:xfrm>
        </p:grpSpPr>
        <p:pic>
          <p:nvPicPr>
            <p:cNvPr id="5" name="Imagem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2192000" cy="6870358"/>
            </a:xfrm>
            <a:prstGeom prst="rect">
              <a:avLst/>
            </a:prstGeom>
          </p:spPr>
        </p:pic>
        <p:sp>
          <p:nvSpPr>
            <p:cNvPr id="4" name="Retângulo 3"/>
            <p:cNvSpPr/>
            <p:nvPr/>
          </p:nvSpPr>
          <p:spPr>
            <a:xfrm>
              <a:off x="9995561" y="5567881"/>
              <a:ext cx="1909746" cy="40740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3"/>
          <a:srcRect b="38508"/>
          <a:stretch/>
        </p:blipFill>
        <p:spPr>
          <a:xfrm>
            <a:off x="9995561" y="206091"/>
            <a:ext cx="1812506" cy="463145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130" y="47980"/>
            <a:ext cx="938710" cy="600273"/>
          </a:xfrm>
          <a:prstGeom prst="rect">
            <a:avLst/>
          </a:prstGeom>
        </p:spPr>
      </p:pic>
      <p:sp>
        <p:nvSpPr>
          <p:cNvPr id="8" name="Espaço Reservado para Conteúdo 7"/>
          <p:cNvSpPr>
            <a:spLocks noGrp="1"/>
          </p:cNvSpPr>
          <p:nvPr>
            <p:ph idx="1"/>
          </p:nvPr>
        </p:nvSpPr>
        <p:spPr>
          <a:xfrm>
            <a:off x="386215" y="776780"/>
            <a:ext cx="5762912" cy="5322619"/>
          </a:xfrm>
        </p:spPr>
        <p:txBody>
          <a:bodyPr>
            <a:normAutofit fontScale="92500" lnSpcReduction="20000"/>
          </a:bodyPr>
          <a:lstStyle/>
          <a:p>
            <a:pPr>
              <a:buNone/>
            </a:pPr>
            <a:r>
              <a:rPr lang="en-US" altLang="pt-BR" dirty="0"/>
              <a:t>HD </a:t>
            </a:r>
            <a:r>
              <a:rPr lang="en-US" altLang="pt-BR" dirty="0" err="1"/>
              <a:t>ou</a:t>
            </a:r>
            <a:r>
              <a:rPr lang="en-US" altLang="pt-BR" dirty="0"/>
              <a:t> Disco </a:t>
            </a:r>
            <a:r>
              <a:rPr lang="en-US" altLang="pt-BR" dirty="0" err="1"/>
              <a:t>Rigido</a:t>
            </a:r>
            <a:r>
              <a:rPr lang="en-US" altLang="pt-BR" dirty="0"/>
              <a:t>:</a:t>
            </a:r>
          </a:p>
          <a:p>
            <a:pPr>
              <a:buNone/>
            </a:pPr>
            <a:endParaRPr lang="en-US" altLang="pt-BR" sz="3200" dirty="0"/>
          </a:p>
          <a:p>
            <a:pPr>
              <a:lnSpc>
                <a:spcPct val="150000"/>
              </a:lnSpc>
              <a:buNone/>
            </a:pPr>
            <a:r>
              <a:rPr lang="en-US" altLang="pt-BR" dirty="0" err="1"/>
              <a:t>Aos</a:t>
            </a:r>
            <a:r>
              <a:rPr lang="en-US" altLang="pt-BR" dirty="0"/>
              <a:t> </a:t>
            </a:r>
            <a:r>
              <a:rPr lang="en-US" altLang="pt-BR" dirty="0" err="1"/>
              <a:t>poucos</a:t>
            </a:r>
            <a:r>
              <a:rPr lang="en-US" altLang="pt-BR" dirty="0"/>
              <a:t>, de </a:t>
            </a:r>
            <a:r>
              <a:rPr lang="en-US" altLang="pt-BR" dirty="0" err="1"/>
              <a:t>acordo</a:t>
            </a:r>
            <a:r>
              <a:rPr lang="en-US" altLang="pt-BR" dirty="0"/>
              <a:t> o </a:t>
            </a:r>
            <a:r>
              <a:rPr lang="en-US" altLang="pt-BR" dirty="0" err="1"/>
              <a:t>avanço</a:t>
            </a:r>
            <a:r>
              <a:rPr lang="en-US" altLang="pt-BR" dirty="0"/>
              <a:t> da </a:t>
            </a:r>
            <a:r>
              <a:rPr lang="en-US" altLang="pt-BR" dirty="0" err="1"/>
              <a:t>tecnologia</a:t>
            </a:r>
            <a:r>
              <a:rPr lang="en-US" altLang="pt-BR" dirty="0"/>
              <a:t> </a:t>
            </a:r>
            <a:r>
              <a:rPr lang="en-US" altLang="pt-BR" dirty="0" err="1"/>
              <a:t>aumenta</a:t>
            </a:r>
            <a:r>
              <a:rPr lang="en-US" altLang="pt-BR" dirty="0"/>
              <a:t>, as HDs </a:t>
            </a:r>
            <a:r>
              <a:rPr lang="en-US" altLang="pt-BR" dirty="0" err="1"/>
              <a:t>estão</a:t>
            </a:r>
            <a:r>
              <a:rPr lang="en-US" altLang="pt-BR" dirty="0"/>
              <a:t> </a:t>
            </a:r>
            <a:r>
              <a:rPr lang="en-US" altLang="pt-BR" dirty="0" err="1"/>
              <a:t>sendo</a:t>
            </a:r>
            <a:r>
              <a:rPr lang="en-US" altLang="pt-BR" dirty="0"/>
              <a:t> </a:t>
            </a:r>
            <a:r>
              <a:rPr lang="en-US" altLang="pt-BR" dirty="0" err="1"/>
              <a:t>substituidas</a:t>
            </a:r>
            <a:r>
              <a:rPr lang="en-US" altLang="pt-BR" dirty="0"/>
              <a:t> </a:t>
            </a:r>
            <a:r>
              <a:rPr lang="en-US" altLang="pt-BR" dirty="0" err="1"/>
              <a:t>por</a:t>
            </a:r>
            <a:r>
              <a:rPr lang="en-US" altLang="pt-BR" dirty="0"/>
              <a:t> um outro </a:t>
            </a:r>
            <a:r>
              <a:rPr lang="en-US" altLang="pt-BR" dirty="0" err="1"/>
              <a:t>equipamento</a:t>
            </a:r>
            <a:r>
              <a:rPr lang="en-US" altLang="pt-BR" dirty="0"/>
              <a:t> que </a:t>
            </a:r>
            <a:r>
              <a:rPr lang="en-US" altLang="pt-BR" dirty="0" err="1"/>
              <a:t>permite</a:t>
            </a:r>
            <a:r>
              <a:rPr lang="en-US" altLang="pt-BR" dirty="0"/>
              <a:t> </a:t>
            </a:r>
            <a:r>
              <a:rPr lang="en-US" altLang="pt-BR" dirty="0" err="1"/>
              <a:t>melhor</a:t>
            </a:r>
            <a:r>
              <a:rPr lang="en-US" altLang="pt-BR" dirty="0"/>
              <a:t> </a:t>
            </a:r>
            <a:r>
              <a:rPr lang="en-US" altLang="pt-BR" dirty="0" err="1"/>
              <a:t>velocidade</a:t>
            </a:r>
            <a:r>
              <a:rPr lang="en-US" altLang="pt-BR" dirty="0"/>
              <a:t> </a:t>
            </a:r>
            <a:r>
              <a:rPr lang="en-US" altLang="pt-BR" dirty="0" err="1"/>
              <a:t>na</a:t>
            </a:r>
            <a:r>
              <a:rPr lang="en-US" altLang="pt-BR" dirty="0"/>
              <a:t> </a:t>
            </a:r>
            <a:r>
              <a:rPr lang="en-US" altLang="pt-BR" dirty="0" err="1"/>
              <a:t>leitura</a:t>
            </a:r>
            <a:r>
              <a:rPr lang="en-US" altLang="pt-BR" dirty="0"/>
              <a:t> de </a:t>
            </a:r>
            <a:r>
              <a:rPr lang="en-US" altLang="pt-BR" dirty="0" err="1"/>
              <a:t>arquivos</a:t>
            </a:r>
            <a:r>
              <a:rPr lang="en-US" altLang="pt-BR" dirty="0"/>
              <a:t> e </a:t>
            </a:r>
            <a:r>
              <a:rPr lang="en-US" altLang="pt-BR" dirty="0" err="1"/>
              <a:t>programas</a:t>
            </a:r>
            <a:r>
              <a:rPr lang="en-US" altLang="pt-BR" dirty="0"/>
              <a:t> e com </a:t>
            </a:r>
            <a:r>
              <a:rPr lang="en-US" altLang="pt-BR" dirty="0" err="1"/>
              <a:t>menor</a:t>
            </a:r>
            <a:r>
              <a:rPr lang="en-US" altLang="pt-BR" dirty="0"/>
              <a:t> </a:t>
            </a:r>
            <a:r>
              <a:rPr lang="en-US" altLang="pt-BR" dirty="0" err="1"/>
              <a:t>risco</a:t>
            </a:r>
            <a:r>
              <a:rPr lang="en-US" altLang="pt-BR" dirty="0"/>
              <a:t> </a:t>
            </a:r>
            <a:r>
              <a:rPr lang="en-US" altLang="pt-BR" dirty="0" err="1"/>
              <a:t>em</a:t>
            </a:r>
            <a:r>
              <a:rPr lang="en-US" altLang="pt-BR" dirty="0"/>
              <a:t> </a:t>
            </a:r>
            <a:r>
              <a:rPr lang="en-US" altLang="pt-BR" dirty="0" err="1"/>
              <a:t>perda</a:t>
            </a:r>
            <a:r>
              <a:rPr lang="en-US" altLang="pt-BR" dirty="0"/>
              <a:t> de dados. Este novo </a:t>
            </a:r>
            <a:r>
              <a:rPr lang="en-US" altLang="pt-BR" dirty="0" err="1"/>
              <a:t>equipamento</a:t>
            </a:r>
            <a:r>
              <a:rPr lang="en-US" altLang="pt-BR" dirty="0"/>
              <a:t> tem o </a:t>
            </a:r>
            <a:r>
              <a:rPr lang="en-US" altLang="pt-BR" dirty="0" err="1"/>
              <a:t>nome</a:t>
            </a:r>
            <a:r>
              <a:rPr lang="en-US" altLang="pt-BR" dirty="0"/>
              <a:t> de SSD.</a:t>
            </a:r>
            <a:endParaRPr lang="pt-BR" altLang="pt-BR" dirty="0"/>
          </a:p>
        </p:txBody>
      </p:sp>
      <p:sp>
        <p:nvSpPr>
          <p:cNvPr id="12" name="Título 14"/>
          <p:cNvSpPr txBox="1">
            <a:spLocks/>
          </p:cNvSpPr>
          <p:nvPr/>
        </p:nvSpPr>
        <p:spPr>
          <a:xfrm>
            <a:off x="386214" y="-128527"/>
            <a:ext cx="10515600" cy="66923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pt-BR" dirty="0"/>
              <a:t>HARDWARE</a:t>
            </a:r>
            <a:endParaRPr lang="pt-BR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8434" name="Picture 2" descr="Resultado de imagem para HD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356493"/>
            <a:ext cx="5905500" cy="4438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23226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o 2"/>
          <p:cNvGrpSpPr/>
          <p:nvPr/>
        </p:nvGrpSpPr>
        <p:grpSpPr>
          <a:xfrm>
            <a:off x="0" y="0"/>
            <a:ext cx="12192000" cy="6870358"/>
            <a:chOff x="0" y="0"/>
            <a:chExt cx="12192000" cy="6870358"/>
          </a:xfrm>
        </p:grpSpPr>
        <p:pic>
          <p:nvPicPr>
            <p:cNvPr id="5" name="Imagem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2192000" cy="6870358"/>
            </a:xfrm>
            <a:prstGeom prst="rect">
              <a:avLst/>
            </a:prstGeom>
          </p:spPr>
        </p:pic>
        <p:sp>
          <p:nvSpPr>
            <p:cNvPr id="4" name="Retângulo 3"/>
            <p:cNvSpPr/>
            <p:nvPr/>
          </p:nvSpPr>
          <p:spPr>
            <a:xfrm>
              <a:off x="9995561" y="5567881"/>
              <a:ext cx="1909746" cy="40740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3"/>
          <a:srcRect b="38508"/>
          <a:stretch/>
        </p:blipFill>
        <p:spPr>
          <a:xfrm>
            <a:off x="9995561" y="206091"/>
            <a:ext cx="1812506" cy="463145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130" y="47980"/>
            <a:ext cx="938710" cy="600273"/>
          </a:xfrm>
          <a:prstGeom prst="rect">
            <a:avLst/>
          </a:prstGeom>
        </p:spPr>
      </p:pic>
      <p:sp>
        <p:nvSpPr>
          <p:cNvPr id="8" name="Espaço Reservado para Conteúdo 7"/>
          <p:cNvSpPr>
            <a:spLocks noGrp="1"/>
          </p:cNvSpPr>
          <p:nvPr>
            <p:ph idx="1"/>
          </p:nvPr>
        </p:nvSpPr>
        <p:spPr>
          <a:xfrm>
            <a:off x="386215" y="776780"/>
            <a:ext cx="5762912" cy="5322619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pt-BR" altLang="pt-BR" dirty="0"/>
              <a:t>CPU: Central de processamento do computador.</a:t>
            </a:r>
          </a:p>
          <a:p>
            <a:pPr>
              <a:buNone/>
            </a:pPr>
            <a:r>
              <a:rPr lang="en-US" altLang="pt-BR" sz="3200" dirty="0"/>
              <a:t>O </a:t>
            </a:r>
            <a:r>
              <a:rPr lang="en-US" altLang="pt-BR" sz="3200" dirty="0" err="1"/>
              <a:t>coração</a:t>
            </a:r>
            <a:r>
              <a:rPr lang="en-US" altLang="pt-BR" sz="3200" dirty="0"/>
              <a:t> do </a:t>
            </a:r>
            <a:r>
              <a:rPr lang="en-US" altLang="pt-BR" sz="3200" dirty="0" err="1"/>
              <a:t>computador</a:t>
            </a:r>
            <a:r>
              <a:rPr lang="en-US" altLang="pt-BR" sz="3200" dirty="0"/>
              <a:t>. </a:t>
            </a:r>
            <a:r>
              <a:rPr lang="en-US" altLang="pt-BR" sz="3200" dirty="0" err="1"/>
              <a:t>Processa</a:t>
            </a:r>
            <a:r>
              <a:rPr lang="en-US" altLang="pt-BR" sz="3200" dirty="0"/>
              <a:t> </a:t>
            </a:r>
            <a:r>
              <a:rPr lang="en-US" altLang="pt-BR" sz="3200" dirty="0" err="1"/>
              <a:t>todas</a:t>
            </a:r>
            <a:r>
              <a:rPr lang="en-US" altLang="pt-BR" sz="3200" dirty="0"/>
              <a:t> </a:t>
            </a:r>
            <a:r>
              <a:rPr lang="en-US" altLang="pt-BR" sz="3200" dirty="0" err="1"/>
              <a:t>informações</a:t>
            </a:r>
            <a:r>
              <a:rPr lang="en-US" altLang="pt-BR" sz="3200" dirty="0"/>
              <a:t> e </a:t>
            </a:r>
            <a:r>
              <a:rPr lang="en-US" altLang="pt-BR" sz="3200" dirty="0" err="1"/>
              <a:t>trabalha</a:t>
            </a:r>
            <a:r>
              <a:rPr lang="en-US" altLang="pt-BR" sz="3200" dirty="0"/>
              <a:t> </a:t>
            </a:r>
            <a:r>
              <a:rPr lang="en-US" altLang="pt-BR" sz="3200" dirty="0" err="1"/>
              <a:t>em</a:t>
            </a:r>
            <a:r>
              <a:rPr lang="en-US" altLang="pt-BR" sz="3200" dirty="0"/>
              <a:t> </a:t>
            </a:r>
            <a:r>
              <a:rPr lang="en-US" altLang="pt-BR" sz="3200" dirty="0" err="1"/>
              <a:t>paralelo</a:t>
            </a:r>
            <a:r>
              <a:rPr lang="en-US" altLang="pt-BR" sz="3200" dirty="0"/>
              <a:t> com a </a:t>
            </a:r>
            <a:r>
              <a:rPr lang="en-US" altLang="pt-BR" sz="3200" dirty="0" err="1"/>
              <a:t>memória</a:t>
            </a:r>
            <a:r>
              <a:rPr lang="en-US" altLang="pt-BR" sz="3200" dirty="0"/>
              <a:t> para </a:t>
            </a:r>
            <a:r>
              <a:rPr lang="en-US" altLang="pt-BR" sz="3200" dirty="0" err="1"/>
              <a:t>realizar</a:t>
            </a:r>
            <a:r>
              <a:rPr lang="en-US" altLang="pt-BR" sz="3200" dirty="0"/>
              <a:t> as </a:t>
            </a:r>
            <a:r>
              <a:rPr lang="en-US" altLang="pt-BR" sz="3200" dirty="0" err="1"/>
              <a:t>tarefas</a:t>
            </a:r>
            <a:r>
              <a:rPr lang="en-US" altLang="pt-BR" sz="3200" dirty="0"/>
              <a:t>. </a:t>
            </a:r>
          </a:p>
          <a:p>
            <a:pPr>
              <a:buNone/>
            </a:pPr>
            <a:r>
              <a:rPr lang="en-US" altLang="pt-BR" sz="3200" dirty="0"/>
              <a:t>A Intel, é a </a:t>
            </a:r>
            <a:r>
              <a:rPr lang="en-US" altLang="pt-BR" sz="3200" dirty="0" err="1"/>
              <a:t>empresa</a:t>
            </a:r>
            <a:r>
              <a:rPr lang="en-US" altLang="pt-BR" sz="3200" dirty="0"/>
              <a:t> </a:t>
            </a:r>
            <a:r>
              <a:rPr lang="en-US" altLang="pt-BR" sz="3200" dirty="0" err="1"/>
              <a:t>pioneira</a:t>
            </a:r>
            <a:r>
              <a:rPr lang="en-US" altLang="pt-BR" sz="3200" dirty="0"/>
              <a:t> </a:t>
            </a:r>
            <a:r>
              <a:rPr lang="en-US" altLang="pt-BR" sz="3200" dirty="0" err="1"/>
              <a:t>em</a:t>
            </a:r>
            <a:r>
              <a:rPr lang="en-US" altLang="pt-BR" sz="3200" dirty="0"/>
              <a:t> CPUs, </a:t>
            </a:r>
            <a:r>
              <a:rPr lang="en-US" altLang="pt-BR" sz="3200" dirty="0" err="1"/>
              <a:t>porém</a:t>
            </a:r>
            <a:r>
              <a:rPr lang="en-US" altLang="pt-BR" sz="3200" dirty="0"/>
              <a:t> </a:t>
            </a:r>
            <a:r>
              <a:rPr lang="en-US" altLang="pt-BR" sz="3200" dirty="0" err="1"/>
              <a:t>existem</a:t>
            </a:r>
            <a:r>
              <a:rPr lang="en-US" altLang="pt-BR" sz="3200" dirty="0"/>
              <a:t> outros </a:t>
            </a:r>
            <a:r>
              <a:rPr lang="en-US" altLang="pt-BR" sz="3200" dirty="0" err="1"/>
              <a:t>fabricantes</a:t>
            </a:r>
            <a:r>
              <a:rPr lang="en-US" altLang="pt-BR" sz="3200" dirty="0"/>
              <a:t>, o principal </a:t>
            </a:r>
            <a:r>
              <a:rPr lang="en-US" altLang="pt-BR" sz="3200" dirty="0" err="1"/>
              <a:t>concorrente</a:t>
            </a:r>
            <a:r>
              <a:rPr lang="en-US" altLang="pt-BR" sz="3200" dirty="0"/>
              <a:t> é a </a:t>
            </a:r>
            <a:r>
              <a:rPr lang="en-US" altLang="pt-BR" sz="3200" dirty="0" err="1"/>
              <a:t>empresa</a:t>
            </a:r>
            <a:r>
              <a:rPr lang="en-US" altLang="pt-BR" sz="3200" dirty="0"/>
              <a:t> AMD.</a:t>
            </a:r>
            <a:endParaRPr lang="pt-BR" altLang="pt-BR" sz="3200" dirty="0"/>
          </a:p>
          <a:p>
            <a:pPr>
              <a:buNone/>
            </a:pPr>
            <a:endParaRPr lang="en-US" altLang="pt-BR" sz="3200" dirty="0"/>
          </a:p>
        </p:txBody>
      </p:sp>
      <p:sp>
        <p:nvSpPr>
          <p:cNvPr id="12" name="Título 14"/>
          <p:cNvSpPr txBox="1">
            <a:spLocks/>
          </p:cNvSpPr>
          <p:nvPr/>
        </p:nvSpPr>
        <p:spPr>
          <a:xfrm>
            <a:off x="386214" y="-128527"/>
            <a:ext cx="10515600" cy="66923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pt-BR" dirty="0"/>
              <a:t>HARDWARE</a:t>
            </a:r>
            <a:endParaRPr lang="pt-BR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21506" name="Picture 2" descr="Resultado de imagem para processadores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1910" y="669236"/>
            <a:ext cx="4437307" cy="2958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37281" y="3627441"/>
            <a:ext cx="4051936" cy="2453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7364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o 2"/>
          <p:cNvGrpSpPr/>
          <p:nvPr/>
        </p:nvGrpSpPr>
        <p:grpSpPr>
          <a:xfrm>
            <a:off x="0" y="0"/>
            <a:ext cx="12192000" cy="6870358"/>
            <a:chOff x="0" y="0"/>
            <a:chExt cx="12192000" cy="6870358"/>
          </a:xfrm>
        </p:grpSpPr>
        <p:pic>
          <p:nvPicPr>
            <p:cNvPr id="5" name="Imagem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2192000" cy="6870358"/>
            </a:xfrm>
            <a:prstGeom prst="rect">
              <a:avLst/>
            </a:prstGeom>
          </p:spPr>
        </p:pic>
        <p:sp>
          <p:nvSpPr>
            <p:cNvPr id="4" name="Retângulo 3"/>
            <p:cNvSpPr/>
            <p:nvPr/>
          </p:nvSpPr>
          <p:spPr>
            <a:xfrm>
              <a:off x="9995561" y="5567881"/>
              <a:ext cx="1909746" cy="40740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3"/>
          <a:srcRect b="38508"/>
          <a:stretch/>
        </p:blipFill>
        <p:spPr>
          <a:xfrm>
            <a:off x="9995561" y="206091"/>
            <a:ext cx="1812506" cy="463145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130" y="47980"/>
            <a:ext cx="938710" cy="600273"/>
          </a:xfrm>
          <a:prstGeom prst="rect">
            <a:avLst/>
          </a:prstGeom>
        </p:spPr>
      </p:pic>
      <p:sp>
        <p:nvSpPr>
          <p:cNvPr id="8" name="Espaço Reservado para Conteúdo 7"/>
          <p:cNvSpPr>
            <a:spLocks noGrp="1"/>
          </p:cNvSpPr>
          <p:nvPr>
            <p:ph idx="1"/>
          </p:nvPr>
        </p:nvSpPr>
        <p:spPr>
          <a:xfrm>
            <a:off x="386214" y="776780"/>
            <a:ext cx="11320681" cy="5322619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pt-BR" altLang="pt-BR" dirty="0"/>
              <a:t>CPU: principais versões de cada empresa</a:t>
            </a:r>
          </a:p>
          <a:p>
            <a:pPr>
              <a:buNone/>
            </a:pPr>
            <a:endParaRPr lang="en-US" altLang="pt-BR" sz="3200" dirty="0"/>
          </a:p>
        </p:txBody>
      </p:sp>
      <p:sp>
        <p:nvSpPr>
          <p:cNvPr id="12" name="Título 14"/>
          <p:cNvSpPr txBox="1">
            <a:spLocks/>
          </p:cNvSpPr>
          <p:nvPr/>
        </p:nvSpPr>
        <p:spPr>
          <a:xfrm>
            <a:off x="386214" y="-128527"/>
            <a:ext cx="10515600" cy="66923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pt-BR" dirty="0"/>
              <a:t>HARDWARE</a:t>
            </a:r>
            <a:endParaRPr lang="pt-BR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22530" name="Picture 2" descr="Resultado de imagem para processadore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3549" y="1271692"/>
            <a:ext cx="6994576" cy="4827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5494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o 2"/>
          <p:cNvGrpSpPr/>
          <p:nvPr/>
        </p:nvGrpSpPr>
        <p:grpSpPr>
          <a:xfrm>
            <a:off x="0" y="0"/>
            <a:ext cx="12192000" cy="6870358"/>
            <a:chOff x="0" y="0"/>
            <a:chExt cx="12192000" cy="6870358"/>
          </a:xfrm>
        </p:grpSpPr>
        <p:pic>
          <p:nvPicPr>
            <p:cNvPr id="5" name="Imagem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2192000" cy="6870358"/>
            </a:xfrm>
            <a:prstGeom prst="rect">
              <a:avLst/>
            </a:prstGeom>
          </p:spPr>
        </p:pic>
        <p:sp>
          <p:nvSpPr>
            <p:cNvPr id="4" name="Retângulo 3"/>
            <p:cNvSpPr/>
            <p:nvPr/>
          </p:nvSpPr>
          <p:spPr>
            <a:xfrm>
              <a:off x="9995561" y="5567881"/>
              <a:ext cx="1909746" cy="40740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3"/>
          <a:srcRect b="38508"/>
          <a:stretch/>
        </p:blipFill>
        <p:spPr>
          <a:xfrm>
            <a:off x="9995561" y="206091"/>
            <a:ext cx="1812506" cy="463145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130" y="47980"/>
            <a:ext cx="938710" cy="600273"/>
          </a:xfrm>
          <a:prstGeom prst="rect">
            <a:avLst/>
          </a:prstGeom>
        </p:spPr>
      </p:pic>
      <p:sp>
        <p:nvSpPr>
          <p:cNvPr id="8" name="Espaço Reservado para Conteúdo 7"/>
          <p:cNvSpPr>
            <a:spLocks noGrp="1"/>
          </p:cNvSpPr>
          <p:nvPr>
            <p:ph idx="1"/>
          </p:nvPr>
        </p:nvSpPr>
        <p:spPr>
          <a:xfrm>
            <a:off x="386214" y="773870"/>
            <a:ext cx="11655532" cy="3373127"/>
          </a:xfrm>
        </p:spPr>
        <p:txBody>
          <a:bodyPr>
            <a:normAutofit fontScale="85000" lnSpcReduction="20000"/>
          </a:bodyPr>
          <a:lstStyle/>
          <a:p>
            <a:pPr>
              <a:spcBef>
                <a:spcPts val="0"/>
              </a:spcBef>
              <a:buNone/>
              <a:defRPr/>
            </a:pPr>
            <a:r>
              <a:rPr lang="pt-BR" dirty="0"/>
              <a:t>Memórias:</a:t>
            </a:r>
          </a:p>
          <a:p>
            <a:pPr>
              <a:spcBef>
                <a:spcPts val="0"/>
              </a:spcBef>
              <a:buNone/>
              <a:defRPr/>
            </a:pPr>
            <a:endParaRPr lang="en-US" dirty="0"/>
          </a:p>
          <a:p>
            <a:pPr>
              <a:buNone/>
              <a:defRPr/>
            </a:pPr>
            <a:r>
              <a:rPr lang="pt-BR" dirty="0"/>
              <a:t>Existem 2 tipos de memória para computador:</a:t>
            </a:r>
          </a:p>
          <a:p>
            <a:pPr>
              <a:buNone/>
              <a:defRPr/>
            </a:pPr>
            <a:r>
              <a:rPr lang="pt-BR" dirty="0"/>
              <a:t>ROM: para informações de programas e outros </a:t>
            </a:r>
            <a:r>
              <a:rPr lang="pt-BR" dirty="0" err="1"/>
              <a:t>pré</a:t>
            </a:r>
            <a:r>
              <a:rPr lang="pt-BR" dirty="0"/>
              <a:t> gravados  de fábrica. Não é acessível ao usuário e não permite modificar os conteúdo armazenado neste tipo de memória.</a:t>
            </a:r>
          </a:p>
          <a:p>
            <a:pPr>
              <a:buNone/>
              <a:defRPr/>
            </a:pPr>
            <a:r>
              <a:rPr lang="pt-BR" dirty="0"/>
              <a:t> RAM: reservada para armazenar informações processadas pela CPU. Alguns programas exigem maior utilização e outros menos. </a:t>
            </a:r>
          </a:p>
          <a:p>
            <a:pPr>
              <a:buNone/>
              <a:defRPr/>
            </a:pPr>
            <a:r>
              <a:rPr lang="pt-BR" dirty="0"/>
              <a:t>Na maioria dos computadores é possível aumentar a quantidade de memória RAM, devendo consultar o manual da placa para saber o modelo especifico de memória RAM e a capacidade máxima permitida.</a:t>
            </a:r>
          </a:p>
          <a:p>
            <a:pPr>
              <a:buNone/>
            </a:pPr>
            <a:endParaRPr lang="en-US" altLang="pt-BR" sz="3200" dirty="0"/>
          </a:p>
        </p:txBody>
      </p:sp>
      <p:sp>
        <p:nvSpPr>
          <p:cNvPr id="12" name="Título 14"/>
          <p:cNvSpPr txBox="1">
            <a:spLocks/>
          </p:cNvSpPr>
          <p:nvPr/>
        </p:nvSpPr>
        <p:spPr>
          <a:xfrm>
            <a:off x="386214" y="-128527"/>
            <a:ext cx="10515600" cy="66923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pt-BR" dirty="0"/>
              <a:t>HARDWARE</a:t>
            </a:r>
            <a:endParaRPr lang="pt-BR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24317" y="3487157"/>
            <a:ext cx="5243919" cy="364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9859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o 2"/>
          <p:cNvGrpSpPr/>
          <p:nvPr/>
        </p:nvGrpSpPr>
        <p:grpSpPr>
          <a:xfrm>
            <a:off x="0" y="0"/>
            <a:ext cx="12192000" cy="6870358"/>
            <a:chOff x="0" y="0"/>
            <a:chExt cx="12192000" cy="6870358"/>
          </a:xfrm>
        </p:grpSpPr>
        <p:pic>
          <p:nvPicPr>
            <p:cNvPr id="5" name="Imagem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2192000" cy="6870358"/>
            </a:xfrm>
            <a:prstGeom prst="rect">
              <a:avLst/>
            </a:prstGeom>
          </p:spPr>
        </p:pic>
        <p:sp>
          <p:nvSpPr>
            <p:cNvPr id="4" name="Retângulo 3"/>
            <p:cNvSpPr/>
            <p:nvPr/>
          </p:nvSpPr>
          <p:spPr>
            <a:xfrm>
              <a:off x="9995561" y="5567881"/>
              <a:ext cx="1909746" cy="40740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3"/>
          <a:srcRect b="38508"/>
          <a:stretch/>
        </p:blipFill>
        <p:spPr>
          <a:xfrm>
            <a:off x="9995561" y="206091"/>
            <a:ext cx="1812506" cy="463145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130" y="47980"/>
            <a:ext cx="938710" cy="600273"/>
          </a:xfrm>
          <a:prstGeom prst="rect">
            <a:avLst/>
          </a:prstGeom>
        </p:spPr>
      </p:pic>
      <p:sp>
        <p:nvSpPr>
          <p:cNvPr id="8" name="Espaço Reservado para Conteúdo 7"/>
          <p:cNvSpPr>
            <a:spLocks noGrp="1"/>
          </p:cNvSpPr>
          <p:nvPr>
            <p:ph idx="1"/>
          </p:nvPr>
        </p:nvSpPr>
        <p:spPr>
          <a:xfrm>
            <a:off x="386214" y="773870"/>
            <a:ext cx="11655532" cy="5330716"/>
          </a:xfrm>
        </p:spPr>
        <p:txBody>
          <a:bodyPr>
            <a:normAutofit fontScale="92500" lnSpcReduction="20000"/>
          </a:bodyPr>
          <a:lstStyle/>
          <a:p>
            <a:pPr>
              <a:buNone/>
            </a:pPr>
            <a:r>
              <a:rPr lang="pt-BR" altLang="pt-BR" sz="3200" dirty="0"/>
              <a:t>Os periféricos são grupos de hardwares que complementam a utilização do computador.</a:t>
            </a:r>
          </a:p>
          <a:p>
            <a:pPr>
              <a:buNone/>
            </a:pPr>
            <a:r>
              <a:rPr lang="pt-BR" altLang="pt-BR" sz="3200" dirty="0"/>
              <a:t> </a:t>
            </a:r>
          </a:p>
          <a:p>
            <a:pPr>
              <a:buNone/>
            </a:pPr>
            <a:r>
              <a:rPr lang="pt-BR" altLang="pt-BR" sz="3200" dirty="0"/>
              <a:t>Exemplo:</a:t>
            </a:r>
          </a:p>
          <a:p>
            <a:pPr>
              <a:buNone/>
            </a:pPr>
            <a:r>
              <a:rPr lang="pt-BR" altLang="pt-BR" sz="3200" dirty="0"/>
              <a:t> </a:t>
            </a:r>
          </a:p>
          <a:p>
            <a:pPr>
              <a:buNone/>
            </a:pPr>
            <a:r>
              <a:rPr lang="pt-BR" altLang="pt-BR" sz="3200" dirty="0"/>
              <a:t>Impressoras e Multifuncionais;</a:t>
            </a:r>
          </a:p>
          <a:p>
            <a:pPr>
              <a:buNone/>
            </a:pPr>
            <a:r>
              <a:rPr lang="pt-BR" altLang="pt-BR" sz="3200" dirty="0"/>
              <a:t> </a:t>
            </a:r>
          </a:p>
          <a:p>
            <a:pPr>
              <a:buNone/>
            </a:pPr>
            <a:r>
              <a:rPr lang="pt-BR" altLang="pt-BR" sz="3200" dirty="0"/>
              <a:t>Caixas de som, microfone e </a:t>
            </a:r>
            <a:r>
              <a:rPr lang="pt-BR" altLang="pt-BR" sz="3200" dirty="0" err="1"/>
              <a:t>WebCam</a:t>
            </a:r>
            <a:r>
              <a:rPr lang="pt-BR" altLang="pt-BR" sz="3200" dirty="0"/>
              <a:t>;</a:t>
            </a:r>
          </a:p>
          <a:p>
            <a:pPr>
              <a:buNone/>
            </a:pPr>
            <a:r>
              <a:rPr lang="pt-BR" altLang="pt-BR" sz="3200" dirty="0"/>
              <a:t> </a:t>
            </a:r>
          </a:p>
          <a:p>
            <a:pPr>
              <a:buNone/>
            </a:pPr>
            <a:r>
              <a:rPr lang="pt-BR" altLang="pt-BR" sz="3200" dirty="0"/>
              <a:t>Modens e Roteadores;</a:t>
            </a:r>
          </a:p>
          <a:p>
            <a:pPr>
              <a:buNone/>
            </a:pPr>
            <a:r>
              <a:rPr lang="pt-BR" altLang="pt-BR" sz="3200" dirty="0"/>
              <a:t> </a:t>
            </a:r>
          </a:p>
          <a:p>
            <a:pPr>
              <a:buNone/>
            </a:pPr>
            <a:r>
              <a:rPr lang="pt-BR" altLang="pt-BR" sz="3200" dirty="0"/>
              <a:t>ETC.</a:t>
            </a:r>
          </a:p>
          <a:p>
            <a:pPr>
              <a:buNone/>
            </a:pPr>
            <a:endParaRPr lang="en-US" altLang="pt-BR" sz="3200" dirty="0"/>
          </a:p>
        </p:txBody>
      </p:sp>
      <p:sp>
        <p:nvSpPr>
          <p:cNvPr id="12" name="Título 14"/>
          <p:cNvSpPr txBox="1">
            <a:spLocks/>
          </p:cNvSpPr>
          <p:nvPr/>
        </p:nvSpPr>
        <p:spPr>
          <a:xfrm>
            <a:off x="386214" y="-128527"/>
            <a:ext cx="10515600" cy="66923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pt-BR" dirty="0"/>
              <a:t>HARDWARE</a:t>
            </a:r>
            <a:endParaRPr lang="pt-BR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60777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o 2"/>
          <p:cNvGrpSpPr/>
          <p:nvPr/>
        </p:nvGrpSpPr>
        <p:grpSpPr>
          <a:xfrm>
            <a:off x="0" y="0"/>
            <a:ext cx="12192000" cy="6870358"/>
            <a:chOff x="0" y="0"/>
            <a:chExt cx="12192000" cy="6870358"/>
          </a:xfrm>
        </p:grpSpPr>
        <p:pic>
          <p:nvPicPr>
            <p:cNvPr id="5" name="Imagem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2192000" cy="6870358"/>
            </a:xfrm>
            <a:prstGeom prst="rect">
              <a:avLst/>
            </a:prstGeom>
          </p:spPr>
        </p:pic>
        <p:sp>
          <p:nvSpPr>
            <p:cNvPr id="4" name="Retângulo 3"/>
            <p:cNvSpPr/>
            <p:nvPr/>
          </p:nvSpPr>
          <p:spPr>
            <a:xfrm>
              <a:off x="9995561" y="5567881"/>
              <a:ext cx="1909746" cy="40740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3"/>
          <a:srcRect b="38508"/>
          <a:stretch/>
        </p:blipFill>
        <p:spPr>
          <a:xfrm>
            <a:off x="9995561" y="206091"/>
            <a:ext cx="1812506" cy="463145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130" y="47980"/>
            <a:ext cx="938710" cy="600273"/>
          </a:xfrm>
          <a:prstGeom prst="rect">
            <a:avLst/>
          </a:prstGeom>
        </p:spPr>
      </p:pic>
      <p:sp>
        <p:nvSpPr>
          <p:cNvPr id="8" name="Espaço Reservado para Conteúdo 7"/>
          <p:cNvSpPr>
            <a:spLocks noGrp="1"/>
          </p:cNvSpPr>
          <p:nvPr>
            <p:ph idx="1"/>
          </p:nvPr>
        </p:nvSpPr>
        <p:spPr>
          <a:xfrm>
            <a:off x="386214" y="773870"/>
            <a:ext cx="11655532" cy="5330716"/>
          </a:xfrm>
        </p:spPr>
        <p:txBody>
          <a:bodyPr>
            <a:normAutofit fontScale="92500" lnSpcReduction="20000"/>
          </a:bodyPr>
          <a:lstStyle/>
          <a:p>
            <a:pPr>
              <a:buNone/>
            </a:pPr>
            <a:r>
              <a:rPr lang="pt-BR" altLang="pt-BR" sz="3200" dirty="0"/>
              <a:t>Os periféricos são grupos de hardwares que complementam a utilização do computador.</a:t>
            </a:r>
          </a:p>
          <a:p>
            <a:pPr>
              <a:buNone/>
            </a:pPr>
            <a:r>
              <a:rPr lang="pt-BR" altLang="pt-BR" sz="3200" dirty="0"/>
              <a:t> </a:t>
            </a:r>
          </a:p>
          <a:p>
            <a:pPr>
              <a:buNone/>
            </a:pPr>
            <a:r>
              <a:rPr lang="pt-BR" altLang="pt-BR" sz="3200" dirty="0"/>
              <a:t>Exemplo:</a:t>
            </a:r>
          </a:p>
          <a:p>
            <a:pPr>
              <a:buNone/>
            </a:pPr>
            <a:r>
              <a:rPr lang="pt-BR" altLang="pt-BR" sz="3200" dirty="0"/>
              <a:t> </a:t>
            </a:r>
          </a:p>
          <a:p>
            <a:pPr>
              <a:buNone/>
            </a:pPr>
            <a:r>
              <a:rPr lang="pt-BR" altLang="pt-BR" sz="3200" dirty="0"/>
              <a:t>Impressoras e Multifuncionais;</a:t>
            </a:r>
          </a:p>
          <a:p>
            <a:pPr>
              <a:buNone/>
            </a:pPr>
            <a:r>
              <a:rPr lang="pt-BR" altLang="pt-BR" sz="3200" dirty="0"/>
              <a:t> </a:t>
            </a:r>
          </a:p>
          <a:p>
            <a:pPr>
              <a:buNone/>
            </a:pPr>
            <a:r>
              <a:rPr lang="pt-BR" altLang="pt-BR" sz="3200" dirty="0"/>
              <a:t>Caixas de som, microfone e </a:t>
            </a:r>
            <a:r>
              <a:rPr lang="pt-BR" altLang="pt-BR" sz="3200" dirty="0" err="1"/>
              <a:t>WebCam</a:t>
            </a:r>
            <a:r>
              <a:rPr lang="pt-BR" altLang="pt-BR" sz="3200" dirty="0"/>
              <a:t>;</a:t>
            </a:r>
          </a:p>
          <a:p>
            <a:pPr>
              <a:buNone/>
            </a:pPr>
            <a:r>
              <a:rPr lang="pt-BR" altLang="pt-BR" sz="3200" dirty="0"/>
              <a:t> </a:t>
            </a:r>
          </a:p>
          <a:p>
            <a:pPr>
              <a:buNone/>
            </a:pPr>
            <a:r>
              <a:rPr lang="pt-BR" altLang="pt-BR" sz="3200" dirty="0"/>
              <a:t>Modens e Roteadores;</a:t>
            </a:r>
          </a:p>
          <a:p>
            <a:pPr>
              <a:buNone/>
            </a:pPr>
            <a:r>
              <a:rPr lang="pt-BR" altLang="pt-BR" sz="3200" dirty="0"/>
              <a:t> </a:t>
            </a:r>
          </a:p>
          <a:p>
            <a:pPr>
              <a:buNone/>
            </a:pPr>
            <a:r>
              <a:rPr lang="pt-BR" altLang="pt-BR" sz="3200" dirty="0"/>
              <a:t>ETC.</a:t>
            </a:r>
          </a:p>
          <a:p>
            <a:pPr>
              <a:buNone/>
            </a:pPr>
            <a:endParaRPr lang="en-US" altLang="pt-BR" sz="3200" dirty="0"/>
          </a:p>
        </p:txBody>
      </p:sp>
      <p:sp>
        <p:nvSpPr>
          <p:cNvPr id="12" name="Título 14"/>
          <p:cNvSpPr txBox="1">
            <a:spLocks/>
          </p:cNvSpPr>
          <p:nvPr/>
        </p:nvSpPr>
        <p:spPr>
          <a:xfrm>
            <a:off x="386214" y="-128527"/>
            <a:ext cx="10515600" cy="66923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pt-BR" dirty="0"/>
              <a:t>HARDWARE</a:t>
            </a:r>
            <a:endParaRPr lang="pt-BR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34809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o 2"/>
          <p:cNvGrpSpPr/>
          <p:nvPr/>
        </p:nvGrpSpPr>
        <p:grpSpPr>
          <a:xfrm>
            <a:off x="0" y="0"/>
            <a:ext cx="12192000" cy="6870358"/>
            <a:chOff x="0" y="0"/>
            <a:chExt cx="12192000" cy="6870358"/>
          </a:xfrm>
        </p:grpSpPr>
        <p:pic>
          <p:nvPicPr>
            <p:cNvPr id="5" name="Imagem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2192000" cy="6870358"/>
            </a:xfrm>
            <a:prstGeom prst="rect">
              <a:avLst/>
            </a:prstGeom>
          </p:spPr>
        </p:pic>
        <p:sp>
          <p:nvSpPr>
            <p:cNvPr id="4" name="Retângulo 3"/>
            <p:cNvSpPr/>
            <p:nvPr/>
          </p:nvSpPr>
          <p:spPr>
            <a:xfrm>
              <a:off x="9995561" y="5567881"/>
              <a:ext cx="1909746" cy="40740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3"/>
          <a:srcRect b="38508"/>
          <a:stretch/>
        </p:blipFill>
        <p:spPr>
          <a:xfrm>
            <a:off x="9995561" y="206091"/>
            <a:ext cx="1812506" cy="463145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130" y="47980"/>
            <a:ext cx="938710" cy="600273"/>
          </a:xfrm>
          <a:prstGeom prst="rect">
            <a:avLst/>
          </a:prstGeom>
        </p:spPr>
      </p:pic>
      <p:sp>
        <p:nvSpPr>
          <p:cNvPr id="14" name="Espaço Reservado para Conteúdo 13"/>
          <p:cNvSpPr>
            <a:spLocks noGrp="1"/>
          </p:cNvSpPr>
          <p:nvPr>
            <p:ph idx="1"/>
          </p:nvPr>
        </p:nvSpPr>
        <p:spPr>
          <a:xfrm>
            <a:off x="402031" y="827463"/>
            <a:ext cx="11387937" cy="5215431"/>
          </a:xfrm>
        </p:spPr>
        <p:txBody>
          <a:bodyPr>
            <a:normAutofit/>
          </a:bodyPr>
          <a:lstStyle/>
          <a:p>
            <a:pPr marL="0" indent="0">
              <a:lnSpc>
                <a:spcPct val="80000"/>
              </a:lnSpc>
              <a:spcBef>
                <a:spcPts val="1600"/>
              </a:spcBef>
              <a:buSzPct val="100000"/>
              <a:buNone/>
            </a:pPr>
            <a:r>
              <a:rPr lang="pt-BR" dirty="0"/>
              <a:t>Em um computador, o software é classificado como a parte lógica cuja função é fornecer instruções para o hardware. O hardware é toda a parte física que constitui o computador.</a:t>
            </a:r>
            <a:endParaRPr lang="pt-BR" dirty="0">
              <a:solidFill>
                <a:srgbClr val="00000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Título 12">
            <a:extLst>
              <a:ext uri="{FF2B5EF4-FFF2-40B4-BE49-F238E27FC236}">
                <a16:creationId xmlns:a16="http://schemas.microsoft.com/office/drawing/2014/main" id="{A54013BE-6D06-4824-878B-1088232FBA9D}"/>
              </a:ext>
            </a:extLst>
          </p:cNvPr>
          <p:cNvSpPr txBox="1">
            <a:spLocks/>
          </p:cNvSpPr>
          <p:nvPr/>
        </p:nvSpPr>
        <p:spPr>
          <a:xfrm>
            <a:off x="19686" y="283018"/>
            <a:ext cx="12188824" cy="52352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pt-BR" sz="4000" b="1" dirty="0">
                <a:solidFill>
                  <a:schemeClr val="tx1">
                    <a:lumMod val="50000"/>
                  </a:schemeClr>
                </a:solidFill>
                <a:latin typeface="Myriad Pro" panose="020B0503030403020204" pitchFamily="34" charset="0"/>
              </a:rPr>
              <a:t>SOFTWARE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74961" y="2085858"/>
            <a:ext cx="6728346" cy="3827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0398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o 2"/>
          <p:cNvGrpSpPr/>
          <p:nvPr/>
        </p:nvGrpSpPr>
        <p:grpSpPr>
          <a:xfrm>
            <a:off x="0" y="0"/>
            <a:ext cx="12192000" cy="6870358"/>
            <a:chOff x="0" y="0"/>
            <a:chExt cx="12192000" cy="6870358"/>
          </a:xfrm>
        </p:grpSpPr>
        <p:pic>
          <p:nvPicPr>
            <p:cNvPr id="5" name="Imagem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2192000" cy="6870358"/>
            </a:xfrm>
            <a:prstGeom prst="rect">
              <a:avLst/>
            </a:prstGeom>
          </p:spPr>
        </p:pic>
        <p:sp>
          <p:nvSpPr>
            <p:cNvPr id="4" name="Retângulo 3"/>
            <p:cNvSpPr/>
            <p:nvPr/>
          </p:nvSpPr>
          <p:spPr>
            <a:xfrm>
              <a:off x="9995561" y="5567881"/>
              <a:ext cx="1909746" cy="40740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3"/>
          <a:srcRect b="38508"/>
          <a:stretch/>
        </p:blipFill>
        <p:spPr>
          <a:xfrm>
            <a:off x="9995561" y="206091"/>
            <a:ext cx="1812506" cy="463145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130" y="47980"/>
            <a:ext cx="938710" cy="600273"/>
          </a:xfrm>
          <a:prstGeom prst="rect">
            <a:avLst/>
          </a:prstGeom>
        </p:spPr>
      </p:pic>
      <p:sp>
        <p:nvSpPr>
          <p:cNvPr id="15" name="Título 14"/>
          <p:cNvSpPr>
            <a:spLocks noGrp="1"/>
          </p:cNvSpPr>
          <p:nvPr>
            <p:ph type="title"/>
          </p:nvPr>
        </p:nvSpPr>
        <p:spPr>
          <a:xfrm>
            <a:off x="889485" y="103048"/>
            <a:ext cx="10515600" cy="669236"/>
          </a:xfrm>
        </p:spPr>
        <p:txBody>
          <a:bodyPr>
            <a:no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5400" dirty="0"/>
              <a:t>Origem do Computador</a:t>
            </a:r>
          </a:p>
        </p:txBody>
      </p:sp>
      <p:sp>
        <p:nvSpPr>
          <p:cNvPr id="14" name="Espaço Reservado para Conteúdo 13"/>
          <p:cNvSpPr>
            <a:spLocks noGrp="1"/>
          </p:cNvSpPr>
          <p:nvPr>
            <p:ph idx="1"/>
          </p:nvPr>
        </p:nvSpPr>
        <p:spPr>
          <a:xfrm>
            <a:off x="517370" y="875327"/>
            <a:ext cx="11387937" cy="5215431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pt-BR" altLang="pt-BR" dirty="0"/>
              <a:t>Ábaco: Inventado pelos chineses ( também conhecido SOROBAN ). Utilizado para cálculos de:</a:t>
            </a:r>
          </a:p>
          <a:p>
            <a:r>
              <a:rPr lang="pt-BR" altLang="pt-BR" dirty="0"/>
              <a:t>Soma</a:t>
            </a:r>
          </a:p>
          <a:p>
            <a:r>
              <a:rPr lang="pt-BR" altLang="pt-BR" dirty="0"/>
              <a:t>Subtração</a:t>
            </a:r>
          </a:p>
          <a:p>
            <a:r>
              <a:rPr lang="pt-BR" altLang="pt-BR" dirty="0"/>
              <a:t>Multiplicação</a:t>
            </a:r>
          </a:p>
          <a:p>
            <a:r>
              <a:rPr lang="pt-BR" altLang="pt-BR" dirty="0"/>
              <a:t>Divisão</a:t>
            </a:r>
          </a:p>
          <a:p>
            <a:r>
              <a:rPr lang="pt-BR" altLang="pt-BR" dirty="0"/>
              <a:t>Radiciação</a:t>
            </a:r>
          </a:p>
          <a:p>
            <a:pPr algn="ctr">
              <a:lnSpc>
                <a:spcPct val="80000"/>
              </a:lnSpc>
              <a:buNone/>
            </a:pPr>
            <a:endParaRPr lang="pt-BR" altLang="pt-BR" sz="1800" dirty="0">
              <a:latin typeface="Arial" panose="020B0604020202020204" pitchFamily="34" charset="0"/>
            </a:endParaRPr>
          </a:p>
        </p:txBody>
      </p:sp>
      <p:pic>
        <p:nvPicPr>
          <p:cNvPr id="9" name="Picture 2" descr="http://2.bp.blogspot.com/_3TNwdN9QXJk/SxFJMn6gtKI/AAAAAAAAAEY/R8YYcnmg66A/s1600/FOTO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533606">
            <a:off x="3363697" y="2559211"/>
            <a:ext cx="7883525" cy="2266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94238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3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o 2"/>
          <p:cNvGrpSpPr/>
          <p:nvPr/>
        </p:nvGrpSpPr>
        <p:grpSpPr>
          <a:xfrm>
            <a:off x="0" y="0"/>
            <a:ext cx="12192000" cy="6870358"/>
            <a:chOff x="0" y="0"/>
            <a:chExt cx="12192000" cy="6870358"/>
          </a:xfrm>
        </p:grpSpPr>
        <p:pic>
          <p:nvPicPr>
            <p:cNvPr id="5" name="Imagem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2192000" cy="6870358"/>
            </a:xfrm>
            <a:prstGeom prst="rect">
              <a:avLst/>
            </a:prstGeom>
          </p:spPr>
        </p:pic>
        <p:sp>
          <p:nvSpPr>
            <p:cNvPr id="4" name="Retângulo 3"/>
            <p:cNvSpPr/>
            <p:nvPr/>
          </p:nvSpPr>
          <p:spPr>
            <a:xfrm>
              <a:off x="9995561" y="5567881"/>
              <a:ext cx="1909746" cy="40740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3"/>
          <a:srcRect b="38508"/>
          <a:stretch/>
        </p:blipFill>
        <p:spPr>
          <a:xfrm>
            <a:off x="9995561" y="206091"/>
            <a:ext cx="1812506" cy="463145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130" y="47980"/>
            <a:ext cx="938710" cy="600273"/>
          </a:xfrm>
          <a:prstGeom prst="rect">
            <a:avLst/>
          </a:prstGeom>
        </p:spPr>
      </p:pic>
      <p:sp>
        <p:nvSpPr>
          <p:cNvPr id="14" name="Espaço Reservado para Conteúdo 13"/>
          <p:cNvSpPr>
            <a:spLocks noGrp="1"/>
          </p:cNvSpPr>
          <p:nvPr>
            <p:ph idx="1"/>
          </p:nvPr>
        </p:nvSpPr>
        <p:spPr>
          <a:xfrm>
            <a:off x="402031" y="827463"/>
            <a:ext cx="11387937" cy="521543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dirty="0"/>
              <a:t>Existem vários tipos de Softwares:</a:t>
            </a:r>
          </a:p>
          <a:p>
            <a:pPr marL="0" indent="0">
              <a:buNone/>
            </a:pPr>
            <a:r>
              <a:rPr lang="pt-BR" b="1" dirty="0"/>
              <a:t>SOFTWARE DE SISTEMA:</a:t>
            </a:r>
            <a:r>
              <a:rPr lang="pt-BR" dirty="0"/>
              <a:t> O Software de sistema é constituído pelos sistemas operacionais(S.O). Estes S.O que auxiliam o usuário, para passar os comandos para o computador. Ele interpreta nossas ações e transforma os dados em códigos binários, que podem ser processados. É o principal software do computador.</a:t>
            </a:r>
          </a:p>
          <a:p>
            <a:pPr marL="0" indent="0">
              <a:buNone/>
            </a:pPr>
            <a:r>
              <a:rPr lang="pt-BR" dirty="0"/>
              <a:t>Os principais são:</a:t>
            </a:r>
          </a:p>
          <a:p>
            <a:pPr marL="0" indent="0">
              <a:buNone/>
            </a:pPr>
            <a:r>
              <a:rPr lang="pt-BR" dirty="0"/>
              <a:t>Windows;</a:t>
            </a:r>
          </a:p>
          <a:p>
            <a:pPr marL="0" indent="0">
              <a:buNone/>
            </a:pPr>
            <a:r>
              <a:rPr lang="pt-BR" dirty="0"/>
              <a:t>Linux;</a:t>
            </a:r>
          </a:p>
          <a:p>
            <a:pPr marL="0" indent="0">
              <a:buNone/>
            </a:pPr>
            <a:r>
              <a:rPr lang="pt-BR" dirty="0"/>
              <a:t>Mac/OS.</a:t>
            </a:r>
          </a:p>
        </p:txBody>
      </p:sp>
      <p:sp>
        <p:nvSpPr>
          <p:cNvPr id="10" name="Título 12">
            <a:extLst>
              <a:ext uri="{FF2B5EF4-FFF2-40B4-BE49-F238E27FC236}">
                <a16:creationId xmlns:a16="http://schemas.microsoft.com/office/drawing/2014/main" id="{A54013BE-6D06-4824-878B-1088232FBA9D}"/>
              </a:ext>
            </a:extLst>
          </p:cNvPr>
          <p:cNvSpPr txBox="1">
            <a:spLocks/>
          </p:cNvSpPr>
          <p:nvPr/>
        </p:nvSpPr>
        <p:spPr>
          <a:xfrm>
            <a:off x="19686" y="283018"/>
            <a:ext cx="12188824" cy="52352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pt-BR" sz="4000" b="1" dirty="0">
                <a:solidFill>
                  <a:schemeClr val="tx1">
                    <a:lumMod val="50000"/>
                  </a:schemeClr>
                </a:solidFill>
                <a:latin typeface="Myriad Pro" panose="020B0503030403020204" pitchFamily="34" charset="0"/>
              </a:rPr>
              <a:t>SOFTWARE</a:t>
            </a:r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5456" y="2840154"/>
            <a:ext cx="6119884" cy="3202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0248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o 2"/>
          <p:cNvGrpSpPr/>
          <p:nvPr/>
        </p:nvGrpSpPr>
        <p:grpSpPr>
          <a:xfrm>
            <a:off x="0" y="0"/>
            <a:ext cx="12192000" cy="6870358"/>
            <a:chOff x="0" y="0"/>
            <a:chExt cx="12192000" cy="6870358"/>
          </a:xfrm>
        </p:grpSpPr>
        <p:pic>
          <p:nvPicPr>
            <p:cNvPr id="5" name="Imagem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2192000" cy="6870358"/>
            </a:xfrm>
            <a:prstGeom prst="rect">
              <a:avLst/>
            </a:prstGeom>
          </p:spPr>
        </p:pic>
        <p:sp>
          <p:nvSpPr>
            <p:cNvPr id="4" name="Retângulo 3"/>
            <p:cNvSpPr/>
            <p:nvPr/>
          </p:nvSpPr>
          <p:spPr>
            <a:xfrm>
              <a:off x="9995561" y="5567881"/>
              <a:ext cx="1909746" cy="40740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3"/>
          <a:srcRect b="38508"/>
          <a:stretch/>
        </p:blipFill>
        <p:spPr>
          <a:xfrm>
            <a:off x="9995561" y="206091"/>
            <a:ext cx="1812506" cy="463145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130" y="47980"/>
            <a:ext cx="938710" cy="600273"/>
          </a:xfrm>
          <a:prstGeom prst="rect">
            <a:avLst/>
          </a:prstGeom>
        </p:spPr>
      </p:pic>
      <p:sp>
        <p:nvSpPr>
          <p:cNvPr id="14" name="Espaço Reservado para Conteúdo 13"/>
          <p:cNvSpPr>
            <a:spLocks noGrp="1"/>
          </p:cNvSpPr>
          <p:nvPr>
            <p:ph idx="1"/>
          </p:nvPr>
        </p:nvSpPr>
        <p:spPr>
          <a:xfrm>
            <a:off x="402031" y="827463"/>
            <a:ext cx="11387937" cy="521543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b="1" dirty="0"/>
              <a:t>SOFTWARE DE SISTEMA:</a:t>
            </a:r>
            <a:r>
              <a:rPr lang="pt-BR" dirty="0"/>
              <a:t> outros dispositivos modernos usam Sistemas operacionais. O caso dos celulares, </a:t>
            </a:r>
            <a:r>
              <a:rPr lang="pt-BR" dirty="0" err="1"/>
              <a:t>tablets</a:t>
            </a:r>
            <a:r>
              <a:rPr lang="pt-BR" dirty="0"/>
              <a:t>, </a:t>
            </a:r>
            <a:r>
              <a:rPr lang="pt-BR" dirty="0" err="1"/>
              <a:t>tvs</a:t>
            </a:r>
            <a:r>
              <a:rPr lang="pt-BR" dirty="0"/>
              <a:t>, etc. No caso dos computadores o WINDOWS domina a maior parte de </a:t>
            </a:r>
            <a:r>
              <a:rPr lang="pt-BR" dirty="0" err="1"/>
              <a:t>S.O.s</a:t>
            </a:r>
            <a:r>
              <a:rPr lang="pt-BR" dirty="0"/>
              <a:t> já nos demais é o ANDROID.</a:t>
            </a:r>
          </a:p>
        </p:txBody>
      </p:sp>
      <p:sp>
        <p:nvSpPr>
          <p:cNvPr id="10" name="Título 12">
            <a:extLst>
              <a:ext uri="{FF2B5EF4-FFF2-40B4-BE49-F238E27FC236}">
                <a16:creationId xmlns:a16="http://schemas.microsoft.com/office/drawing/2014/main" id="{A54013BE-6D06-4824-878B-1088232FBA9D}"/>
              </a:ext>
            </a:extLst>
          </p:cNvPr>
          <p:cNvSpPr txBox="1">
            <a:spLocks/>
          </p:cNvSpPr>
          <p:nvPr/>
        </p:nvSpPr>
        <p:spPr>
          <a:xfrm>
            <a:off x="19686" y="283018"/>
            <a:ext cx="12188824" cy="52352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pt-BR" sz="4000" b="1" dirty="0">
                <a:solidFill>
                  <a:schemeClr val="tx1">
                    <a:lumMod val="50000"/>
                  </a:schemeClr>
                </a:solidFill>
                <a:latin typeface="Myriad Pro" panose="020B0503030403020204" pitchFamily="34" charset="0"/>
              </a:rPr>
              <a:t>SOFTWARE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66035" y="2663386"/>
            <a:ext cx="7096125" cy="340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1318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o 2"/>
          <p:cNvGrpSpPr/>
          <p:nvPr/>
        </p:nvGrpSpPr>
        <p:grpSpPr>
          <a:xfrm>
            <a:off x="0" y="0"/>
            <a:ext cx="12192000" cy="6870358"/>
            <a:chOff x="0" y="0"/>
            <a:chExt cx="12192000" cy="6870358"/>
          </a:xfrm>
        </p:grpSpPr>
        <p:pic>
          <p:nvPicPr>
            <p:cNvPr id="5" name="Imagem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2192000" cy="6870358"/>
            </a:xfrm>
            <a:prstGeom prst="rect">
              <a:avLst/>
            </a:prstGeom>
          </p:spPr>
        </p:pic>
        <p:sp>
          <p:nvSpPr>
            <p:cNvPr id="4" name="Retângulo 3"/>
            <p:cNvSpPr/>
            <p:nvPr/>
          </p:nvSpPr>
          <p:spPr>
            <a:xfrm>
              <a:off x="9995561" y="5567881"/>
              <a:ext cx="1909746" cy="40740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3"/>
          <a:srcRect b="38508"/>
          <a:stretch/>
        </p:blipFill>
        <p:spPr>
          <a:xfrm>
            <a:off x="9995561" y="206091"/>
            <a:ext cx="1812506" cy="463145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130" y="47980"/>
            <a:ext cx="938710" cy="600273"/>
          </a:xfrm>
          <a:prstGeom prst="rect">
            <a:avLst/>
          </a:prstGeom>
        </p:spPr>
      </p:pic>
      <p:sp>
        <p:nvSpPr>
          <p:cNvPr id="14" name="Espaço Reservado para Conteúdo 13"/>
          <p:cNvSpPr>
            <a:spLocks noGrp="1"/>
          </p:cNvSpPr>
          <p:nvPr>
            <p:ph idx="1"/>
          </p:nvPr>
        </p:nvSpPr>
        <p:spPr>
          <a:xfrm>
            <a:off x="402031" y="827463"/>
            <a:ext cx="4866005" cy="521543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b="1" dirty="0"/>
              <a:t>SOFTWARE APLICATIVO:</a:t>
            </a:r>
            <a:r>
              <a:rPr lang="pt-BR" dirty="0"/>
              <a:t> Este tipo de software é, basicamente, os programas utilizados para aplicações dentro do S.O, que não estejam ligados com o funcionamento do mesmo. Exemplos: Word, </a:t>
            </a:r>
            <a:r>
              <a:rPr lang="pt-BR" dirty="0" err="1"/>
              <a:t>Exel</a:t>
            </a:r>
            <a:r>
              <a:rPr lang="pt-BR" dirty="0"/>
              <a:t>, </a:t>
            </a:r>
            <a:r>
              <a:rPr lang="pt-BR" dirty="0" err="1"/>
              <a:t>Paint</a:t>
            </a:r>
            <a:r>
              <a:rPr lang="pt-BR" dirty="0"/>
              <a:t>, Bloco de notas, calculadora.</a:t>
            </a:r>
          </a:p>
          <a:p>
            <a:pPr marL="0" indent="0">
              <a:buNone/>
            </a:pPr>
            <a:r>
              <a:rPr lang="pt-BR" dirty="0"/>
              <a:t>Nos celulares e </a:t>
            </a:r>
            <a:r>
              <a:rPr lang="pt-BR" dirty="0" err="1"/>
              <a:t>tablets</a:t>
            </a:r>
            <a:r>
              <a:rPr lang="pt-BR" dirty="0"/>
              <a:t>, </a:t>
            </a:r>
            <a:r>
              <a:rPr lang="pt-BR" dirty="0" err="1"/>
              <a:t>etses</a:t>
            </a:r>
            <a:r>
              <a:rPr lang="pt-BR" dirty="0"/>
              <a:t> recebem o nome de </a:t>
            </a:r>
            <a:r>
              <a:rPr lang="pt-BR" dirty="0" err="1"/>
              <a:t>APPs</a:t>
            </a:r>
            <a:r>
              <a:rPr lang="pt-BR" dirty="0"/>
              <a:t>.</a:t>
            </a:r>
          </a:p>
        </p:txBody>
      </p:sp>
      <p:sp>
        <p:nvSpPr>
          <p:cNvPr id="10" name="Título 12">
            <a:extLst>
              <a:ext uri="{FF2B5EF4-FFF2-40B4-BE49-F238E27FC236}">
                <a16:creationId xmlns:a16="http://schemas.microsoft.com/office/drawing/2014/main" id="{A54013BE-6D06-4824-878B-1088232FBA9D}"/>
              </a:ext>
            </a:extLst>
          </p:cNvPr>
          <p:cNvSpPr txBox="1">
            <a:spLocks/>
          </p:cNvSpPr>
          <p:nvPr/>
        </p:nvSpPr>
        <p:spPr>
          <a:xfrm>
            <a:off x="19686" y="283018"/>
            <a:ext cx="12188824" cy="52352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pt-BR" sz="4000" b="1" dirty="0">
                <a:solidFill>
                  <a:schemeClr val="tx1">
                    <a:lumMod val="50000"/>
                  </a:schemeClr>
                </a:solidFill>
                <a:latin typeface="Myriad Pro" panose="020B0503030403020204" pitchFamily="34" charset="0"/>
              </a:rPr>
              <a:t>SOFTWARE</a:t>
            </a:r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84683" y="806546"/>
            <a:ext cx="3450988" cy="3169912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24836" y="3589361"/>
            <a:ext cx="4338354" cy="2579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8989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o 2"/>
          <p:cNvGrpSpPr/>
          <p:nvPr/>
        </p:nvGrpSpPr>
        <p:grpSpPr>
          <a:xfrm>
            <a:off x="0" y="0"/>
            <a:ext cx="12192000" cy="6870358"/>
            <a:chOff x="0" y="0"/>
            <a:chExt cx="12192000" cy="6870358"/>
          </a:xfrm>
        </p:grpSpPr>
        <p:pic>
          <p:nvPicPr>
            <p:cNvPr id="5" name="Imagem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2192000" cy="6870358"/>
            </a:xfrm>
            <a:prstGeom prst="rect">
              <a:avLst/>
            </a:prstGeom>
          </p:spPr>
        </p:pic>
        <p:sp>
          <p:nvSpPr>
            <p:cNvPr id="4" name="Retângulo 3"/>
            <p:cNvSpPr/>
            <p:nvPr/>
          </p:nvSpPr>
          <p:spPr>
            <a:xfrm>
              <a:off x="9995561" y="5567881"/>
              <a:ext cx="1909746" cy="40740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3"/>
          <a:srcRect b="38508"/>
          <a:stretch/>
        </p:blipFill>
        <p:spPr>
          <a:xfrm>
            <a:off x="9995561" y="206091"/>
            <a:ext cx="1812506" cy="463145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130" y="47980"/>
            <a:ext cx="938710" cy="600273"/>
          </a:xfrm>
          <a:prstGeom prst="rect">
            <a:avLst/>
          </a:prstGeom>
        </p:spPr>
      </p:pic>
      <p:sp>
        <p:nvSpPr>
          <p:cNvPr id="14" name="Espaço Reservado para Conteúdo 13"/>
          <p:cNvSpPr>
            <a:spLocks noGrp="1"/>
          </p:cNvSpPr>
          <p:nvPr>
            <p:ph idx="1"/>
          </p:nvPr>
        </p:nvSpPr>
        <p:spPr>
          <a:xfrm>
            <a:off x="402031" y="827463"/>
            <a:ext cx="4866005" cy="521543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b="1" dirty="0"/>
              <a:t>SOFTWARE DE PROGRAMAÇÃO:</a:t>
            </a:r>
            <a:r>
              <a:rPr lang="pt-BR" dirty="0"/>
              <a:t> são softwares usados para criar outros programas, a parir de uma linguagem de programação, como Java, PHP, Pascal, C+, C++, entre outras.</a:t>
            </a:r>
          </a:p>
        </p:txBody>
      </p:sp>
      <p:sp>
        <p:nvSpPr>
          <p:cNvPr id="10" name="Título 12">
            <a:extLst>
              <a:ext uri="{FF2B5EF4-FFF2-40B4-BE49-F238E27FC236}">
                <a16:creationId xmlns:a16="http://schemas.microsoft.com/office/drawing/2014/main" id="{A54013BE-6D06-4824-878B-1088232FBA9D}"/>
              </a:ext>
            </a:extLst>
          </p:cNvPr>
          <p:cNvSpPr txBox="1">
            <a:spLocks/>
          </p:cNvSpPr>
          <p:nvPr/>
        </p:nvSpPr>
        <p:spPr>
          <a:xfrm>
            <a:off x="19686" y="283018"/>
            <a:ext cx="12188824" cy="52352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pt-BR" sz="4000" b="1" dirty="0">
                <a:solidFill>
                  <a:schemeClr val="tx1">
                    <a:lumMod val="50000"/>
                  </a:schemeClr>
                </a:solidFill>
                <a:latin typeface="Myriad Pro" panose="020B0503030403020204" pitchFamily="34" charset="0"/>
              </a:rPr>
              <a:t>SOFTWARE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7513" y="952254"/>
            <a:ext cx="5905500" cy="3362325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4891" y="3788877"/>
            <a:ext cx="4660283" cy="2330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7067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o 2"/>
          <p:cNvGrpSpPr/>
          <p:nvPr/>
        </p:nvGrpSpPr>
        <p:grpSpPr>
          <a:xfrm>
            <a:off x="0" y="0"/>
            <a:ext cx="12192000" cy="6870358"/>
            <a:chOff x="0" y="0"/>
            <a:chExt cx="12192000" cy="6870358"/>
          </a:xfrm>
        </p:grpSpPr>
        <p:pic>
          <p:nvPicPr>
            <p:cNvPr id="5" name="Imagem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2192000" cy="6870358"/>
            </a:xfrm>
            <a:prstGeom prst="rect">
              <a:avLst/>
            </a:prstGeom>
          </p:spPr>
        </p:pic>
        <p:sp>
          <p:nvSpPr>
            <p:cNvPr id="4" name="Retângulo 3"/>
            <p:cNvSpPr/>
            <p:nvPr/>
          </p:nvSpPr>
          <p:spPr>
            <a:xfrm>
              <a:off x="9995561" y="5567881"/>
              <a:ext cx="1909746" cy="40740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3"/>
          <a:srcRect b="38508"/>
          <a:stretch/>
        </p:blipFill>
        <p:spPr>
          <a:xfrm>
            <a:off x="9995561" y="206091"/>
            <a:ext cx="1812506" cy="463145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130" y="47980"/>
            <a:ext cx="938710" cy="600273"/>
          </a:xfrm>
          <a:prstGeom prst="rect">
            <a:avLst/>
          </a:prstGeom>
        </p:spPr>
      </p:pic>
      <p:sp>
        <p:nvSpPr>
          <p:cNvPr id="14" name="Espaço Reservado para Conteúdo 13"/>
          <p:cNvSpPr>
            <a:spLocks noGrp="1"/>
          </p:cNvSpPr>
          <p:nvPr>
            <p:ph idx="1"/>
          </p:nvPr>
        </p:nvSpPr>
        <p:spPr>
          <a:xfrm>
            <a:off x="402031" y="827463"/>
            <a:ext cx="4866005" cy="5215431"/>
          </a:xfrm>
        </p:spPr>
        <p:txBody>
          <a:bodyPr>
            <a:normAutofit/>
          </a:bodyPr>
          <a:lstStyle/>
          <a:p>
            <a:r>
              <a:rPr lang="pt-BR" b="1" dirty="0"/>
              <a:t>SOFTWARE DE TUTORIAL:</a:t>
            </a:r>
            <a:r>
              <a:rPr lang="pt-BR" dirty="0"/>
              <a:t> São programas que auxiliam o usuário de outro programa, ou ensine a fazer algo sobre determinado assunto.</a:t>
            </a:r>
          </a:p>
          <a:p>
            <a:r>
              <a:rPr lang="pt-BR" b="1" dirty="0"/>
              <a:t>SOFTWARE DE JOGOS:</a:t>
            </a:r>
            <a:r>
              <a:rPr lang="pt-BR" dirty="0"/>
              <a:t> São Softwares usados para o lazer, com vários tipos de recursos.</a:t>
            </a:r>
          </a:p>
        </p:txBody>
      </p:sp>
      <p:sp>
        <p:nvSpPr>
          <p:cNvPr id="10" name="Título 12">
            <a:extLst>
              <a:ext uri="{FF2B5EF4-FFF2-40B4-BE49-F238E27FC236}">
                <a16:creationId xmlns:a16="http://schemas.microsoft.com/office/drawing/2014/main" id="{A54013BE-6D06-4824-878B-1088232FBA9D}"/>
              </a:ext>
            </a:extLst>
          </p:cNvPr>
          <p:cNvSpPr txBox="1">
            <a:spLocks/>
          </p:cNvSpPr>
          <p:nvPr/>
        </p:nvSpPr>
        <p:spPr>
          <a:xfrm>
            <a:off x="19686" y="283018"/>
            <a:ext cx="12188824" cy="52352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pt-BR" sz="4000" b="1" dirty="0">
                <a:solidFill>
                  <a:schemeClr val="tx1">
                    <a:lumMod val="50000"/>
                  </a:schemeClr>
                </a:solidFill>
                <a:latin typeface="Myriad Pro" panose="020B0503030403020204" pitchFamily="34" charset="0"/>
              </a:rPr>
              <a:t>SOFTWARE</a:t>
            </a:r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68036" y="2439255"/>
            <a:ext cx="6664657" cy="3332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233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o 2"/>
          <p:cNvGrpSpPr/>
          <p:nvPr/>
        </p:nvGrpSpPr>
        <p:grpSpPr>
          <a:xfrm>
            <a:off x="0" y="0"/>
            <a:ext cx="12192000" cy="6870358"/>
            <a:chOff x="0" y="0"/>
            <a:chExt cx="12192000" cy="6870358"/>
          </a:xfrm>
        </p:grpSpPr>
        <p:pic>
          <p:nvPicPr>
            <p:cNvPr id="5" name="Imagem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2192000" cy="6870358"/>
            </a:xfrm>
            <a:prstGeom prst="rect">
              <a:avLst/>
            </a:prstGeom>
          </p:spPr>
        </p:pic>
        <p:sp>
          <p:nvSpPr>
            <p:cNvPr id="4" name="Retângulo 3"/>
            <p:cNvSpPr/>
            <p:nvPr/>
          </p:nvSpPr>
          <p:spPr>
            <a:xfrm>
              <a:off x="9995561" y="5567881"/>
              <a:ext cx="1909746" cy="40740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3"/>
          <a:srcRect b="38508"/>
          <a:stretch/>
        </p:blipFill>
        <p:spPr>
          <a:xfrm>
            <a:off x="9995561" y="206091"/>
            <a:ext cx="1812506" cy="463145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130" y="47980"/>
            <a:ext cx="938710" cy="600273"/>
          </a:xfrm>
          <a:prstGeom prst="rect">
            <a:avLst/>
          </a:prstGeom>
        </p:spPr>
      </p:pic>
      <p:sp>
        <p:nvSpPr>
          <p:cNvPr id="14" name="Espaço Reservado para Conteúdo 13"/>
          <p:cNvSpPr>
            <a:spLocks noGrp="1"/>
          </p:cNvSpPr>
          <p:nvPr>
            <p:ph idx="1"/>
          </p:nvPr>
        </p:nvSpPr>
        <p:spPr>
          <a:xfrm>
            <a:off x="402031" y="827463"/>
            <a:ext cx="11406036" cy="521543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b="1" dirty="0"/>
              <a:t> VIRUS: </a:t>
            </a:r>
            <a:r>
              <a:rPr lang="pt-BR" dirty="0"/>
              <a:t>Em informática, um </a:t>
            </a:r>
            <a:r>
              <a:rPr lang="pt-BR" b="1" dirty="0"/>
              <a:t>vírus de computador</a:t>
            </a:r>
            <a:r>
              <a:rPr lang="pt-BR" dirty="0"/>
              <a:t> é um software malicioso que é desenvolvido por programadores. Assim como um vírus biológico, o programa infecta o sistema, faz cópias de si e tenta se espalhar para outros computadores e dispositivos de informática.</a:t>
            </a:r>
          </a:p>
        </p:txBody>
      </p:sp>
      <p:sp>
        <p:nvSpPr>
          <p:cNvPr id="10" name="Título 12">
            <a:extLst>
              <a:ext uri="{FF2B5EF4-FFF2-40B4-BE49-F238E27FC236}">
                <a16:creationId xmlns:a16="http://schemas.microsoft.com/office/drawing/2014/main" id="{A54013BE-6D06-4824-878B-1088232FBA9D}"/>
              </a:ext>
            </a:extLst>
          </p:cNvPr>
          <p:cNvSpPr txBox="1">
            <a:spLocks/>
          </p:cNvSpPr>
          <p:nvPr/>
        </p:nvSpPr>
        <p:spPr>
          <a:xfrm>
            <a:off x="19686" y="283018"/>
            <a:ext cx="12188824" cy="52352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pt-BR" sz="4000" b="1" dirty="0">
                <a:solidFill>
                  <a:schemeClr val="tx1">
                    <a:lumMod val="50000"/>
                  </a:schemeClr>
                </a:solidFill>
                <a:latin typeface="Myriad Pro" panose="020B0503030403020204" pitchFamily="34" charset="0"/>
              </a:rPr>
              <a:t>SOFTWARE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210" y="2563640"/>
            <a:ext cx="5259820" cy="3500171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88030" y="2563640"/>
            <a:ext cx="6212954" cy="3479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1961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o 2"/>
          <p:cNvGrpSpPr/>
          <p:nvPr/>
        </p:nvGrpSpPr>
        <p:grpSpPr>
          <a:xfrm>
            <a:off x="0" y="0"/>
            <a:ext cx="12192000" cy="6870358"/>
            <a:chOff x="0" y="0"/>
            <a:chExt cx="12192000" cy="6870358"/>
          </a:xfrm>
        </p:grpSpPr>
        <p:pic>
          <p:nvPicPr>
            <p:cNvPr id="5" name="Imagem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2192000" cy="6870358"/>
            </a:xfrm>
            <a:prstGeom prst="rect">
              <a:avLst/>
            </a:prstGeom>
          </p:spPr>
        </p:pic>
        <p:sp>
          <p:nvSpPr>
            <p:cNvPr id="4" name="Retângulo 3"/>
            <p:cNvSpPr/>
            <p:nvPr/>
          </p:nvSpPr>
          <p:spPr>
            <a:xfrm>
              <a:off x="9995561" y="5567881"/>
              <a:ext cx="1909746" cy="40740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3"/>
          <a:srcRect b="38508"/>
          <a:stretch/>
        </p:blipFill>
        <p:spPr>
          <a:xfrm>
            <a:off x="9995561" y="206091"/>
            <a:ext cx="1812506" cy="463145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130" y="47980"/>
            <a:ext cx="938710" cy="600273"/>
          </a:xfrm>
          <a:prstGeom prst="rect">
            <a:avLst/>
          </a:prstGeom>
        </p:spPr>
      </p:pic>
      <p:sp>
        <p:nvSpPr>
          <p:cNvPr id="14" name="Espaço Reservado para Conteúdo 13"/>
          <p:cNvSpPr>
            <a:spLocks noGrp="1"/>
          </p:cNvSpPr>
          <p:nvPr>
            <p:ph idx="1"/>
          </p:nvPr>
        </p:nvSpPr>
        <p:spPr>
          <a:xfrm>
            <a:off x="402031" y="827463"/>
            <a:ext cx="4160469" cy="5215431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pt-BR" dirty="0"/>
              <a:t>A maioria das contaminações ocorre por ação do usuário. Um exemplo muito comum se dá por meio do download de arquivos infectados que são recebidos em anexos de e-mails. A contaminação também pode ocorrer de outras formas: acessando sites de procedência duvidosa ou ainda por meio de arquivos infectados em </a:t>
            </a:r>
            <a:r>
              <a:rPr lang="pt-BR" dirty="0" err="1"/>
              <a:t>pendrives</a:t>
            </a:r>
            <a:r>
              <a:rPr lang="pt-BR" dirty="0"/>
              <a:t>, CDs, DVDs ou qualquer outro tipo dispositivo de armazenamento de dados.</a:t>
            </a:r>
          </a:p>
        </p:txBody>
      </p:sp>
      <p:sp>
        <p:nvSpPr>
          <p:cNvPr id="10" name="Título 12">
            <a:extLst>
              <a:ext uri="{FF2B5EF4-FFF2-40B4-BE49-F238E27FC236}">
                <a16:creationId xmlns:a16="http://schemas.microsoft.com/office/drawing/2014/main" id="{A54013BE-6D06-4824-878B-1088232FBA9D}"/>
              </a:ext>
            </a:extLst>
          </p:cNvPr>
          <p:cNvSpPr txBox="1">
            <a:spLocks/>
          </p:cNvSpPr>
          <p:nvPr/>
        </p:nvSpPr>
        <p:spPr>
          <a:xfrm>
            <a:off x="19686" y="283018"/>
            <a:ext cx="12188824" cy="52352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pt-BR" sz="4000" b="1" dirty="0">
                <a:solidFill>
                  <a:schemeClr val="tx1">
                    <a:lumMod val="50000"/>
                  </a:schemeClr>
                </a:solidFill>
                <a:latin typeface="Myriad Pro" panose="020B0503030403020204" pitchFamily="34" charset="0"/>
              </a:rPr>
              <a:t>SOFTWARE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4466" y="1358562"/>
            <a:ext cx="7245568" cy="407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5104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o 2"/>
          <p:cNvGrpSpPr/>
          <p:nvPr/>
        </p:nvGrpSpPr>
        <p:grpSpPr>
          <a:xfrm>
            <a:off x="0" y="0"/>
            <a:ext cx="12192000" cy="6870358"/>
            <a:chOff x="0" y="0"/>
            <a:chExt cx="12192000" cy="6870358"/>
          </a:xfrm>
        </p:grpSpPr>
        <p:pic>
          <p:nvPicPr>
            <p:cNvPr id="5" name="Imagem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2192000" cy="6870358"/>
            </a:xfrm>
            <a:prstGeom prst="rect">
              <a:avLst/>
            </a:prstGeom>
          </p:spPr>
        </p:pic>
        <p:sp>
          <p:nvSpPr>
            <p:cNvPr id="4" name="Retângulo 3"/>
            <p:cNvSpPr/>
            <p:nvPr/>
          </p:nvSpPr>
          <p:spPr>
            <a:xfrm>
              <a:off x="9995561" y="5567881"/>
              <a:ext cx="1909746" cy="40740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3"/>
          <a:srcRect b="38508"/>
          <a:stretch/>
        </p:blipFill>
        <p:spPr>
          <a:xfrm>
            <a:off x="9995561" y="206091"/>
            <a:ext cx="1812506" cy="463145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130" y="47980"/>
            <a:ext cx="938710" cy="600273"/>
          </a:xfrm>
          <a:prstGeom prst="rect">
            <a:avLst/>
          </a:prstGeom>
        </p:spPr>
      </p:pic>
      <p:sp>
        <p:nvSpPr>
          <p:cNvPr id="14" name="Espaço Reservado para Conteúdo 13"/>
          <p:cNvSpPr>
            <a:spLocks noGrp="1"/>
          </p:cNvSpPr>
          <p:nvPr>
            <p:ph idx="1"/>
          </p:nvPr>
        </p:nvSpPr>
        <p:spPr>
          <a:xfrm>
            <a:off x="402031" y="827463"/>
            <a:ext cx="4160469" cy="521543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b="1" dirty="0"/>
              <a:t>Antivírus:</a:t>
            </a:r>
            <a:r>
              <a:rPr lang="pt-BR" dirty="0"/>
              <a:t> é um software que detecta, impede e atua na remoção de programas de software maliciosos, como vírus e </a:t>
            </a:r>
            <a:r>
              <a:rPr lang="pt-BR" dirty="0" err="1"/>
              <a:t>worms</a:t>
            </a:r>
            <a:r>
              <a:rPr lang="pt-BR" dirty="0"/>
              <a:t>. São programas usados para proteger e prevenir computadores e outros aparelhos de códigos ou vírus, a fim de dar mais segurança ao usuário.</a:t>
            </a:r>
          </a:p>
        </p:txBody>
      </p:sp>
      <p:sp>
        <p:nvSpPr>
          <p:cNvPr id="10" name="Título 12">
            <a:extLst>
              <a:ext uri="{FF2B5EF4-FFF2-40B4-BE49-F238E27FC236}">
                <a16:creationId xmlns:a16="http://schemas.microsoft.com/office/drawing/2014/main" id="{A54013BE-6D06-4824-878B-1088232FBA9D}"/>
              </a:ext>
            </a:extLst>
          </p:cNvPr>
          <p:cNvSpPr txBox="1">
            <a:spLocks/>
          </p:cNvSpPr>
          <p:nvPr/>
        </p:nvSpPr>
        <p:spPr>
          <a:xfrm>
            <a:off x="19686" y="283018"/>
            <a:ext cx="12188824" cy="52352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pt-BR" sz="4000" b="1" dirty="0">
                <a:solidFill>
                  <a:schemeClr val="tx1">
                    <a:lumMod val="50000"/>
                  </a:schemeClr>
                </a:solidFill>
                <a:latin typeface="Myriad Pro" panose="020B0503030403020204" pitchFamily="34" charset="0"/>
              </a:rPr>
              <a:t>SOFTWARE</a:t>
            </a:r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62500" y="1210648"/>
            <a:ext cx="7238217" cy="4071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1115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o 2"/>
          <p:cNvGrpSpPr/>
          <p:nvPr/>
        </p:nvGrpSpPr>
        <p:grpSpPr>
          <a:xfrm>
            <a:off x="0" y="0"/>
            <a:ext cx="12192000" cy="6870358"/>
            <a:chOff x="0" y="0"/>
            <a:chExt cx="12192000" cy="6870358"/>
          </a:xfrm>
        </p:grpSpPr>
        <p:pic>
          <p:nvPicPr>
            <p:cNvPr id="5" name="Imagem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2192000" cy="6870358"/>
            </a:xfrm>
            <a:prstGeom prst="rect">
              <a:avLst/>
            </a:prstGeom>
          </p:spPr>
        </p:pic>
        <p:sp>
          <p:nvSpPr>
            <p:cNvPr id="4" name="Retângulo 3"/>
            <p:cNvSpPr/>
            <p:nvPr/>
          </p:nvSpPr>
          <p:spPr>
            <a:xfrm>
              <a:off x="9995561" y="5567881"/>
              <a:ext cx="1909746" cy="40740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3"/>
          <a:srcRect b="38508"/>
          <a:stretch/>
        </p:blipFill>
        <p:spPr>
          <a:xfrm>
            <a:off x="9995561" y="206091"/>
            <a:ext cx="1812506" cy="463145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130" y="47980"/>
            <a:ext cx="938710" cy="600273"/>
          </a:xfrm>
          <a:prstGeom prst="rect">
            <a:avLst/>
          </a:prstGeom>
        </p:spPr>
      </p:pic>
      <p:sp>
        <p:nvSpPr>
          <p:cNvPr id="14" name="Espaço Reservado para Conteúdo 13"/>
          <p:cNvSpPr>
            <a:spLocks noGrp="1"/>
          </p:cNvSpPr>
          <p:nvPr>
            <p:ph idx="1"/>
          </p:nvPr>
        </p:nvSpPr>
        <p:spPr>
          <a:xfrm>
            <a:off x="402031" y="827464"/>
            <a:ext cx="11406036" cy="2720954"/>
          </a:xfrm>
        </p:spPr>
        <p:txBody>
          <a:bodyPr>
            <a:normAutofit fontScale="85000" lnSpcReduction="20000"/>
          </a:bodyPr>
          <a:lstStyle/>
          <a:p>
            <a:pPr marL="0" indent="0" fontAlgn="base">
              <a:buNone/>
            </a:pPr>
            <a:r>
              <a:rPr lang="pt-BR" cap="all" dirty="0"/>
              <a:t>PRINCIPAIS VÍRUS DE COMPUTADOR</a:t>
            </a:r>
          </a:p>
          <a:p>
            <a:pPr marL="0" indent="0" fontAlgn="base">
              <a:buNone/>
            </a:pPr>
            <a:r>
              <a:rPr lang="pt-BR" dirty="0"/>
              <a:t>Na atualidade, os vírus se dividem em várias categorias e cada uma apresenta diferentes objetivos e formas de ataques. Veja a seguir alguns em destaque!</a:t>
            </a:r>
          </a:p>
          <a:p>
            <a:pPr marL="0" indent="0" fontAlgn="base">
              <a:buNone/>
            </a:pPr>
            <a:r>
              <a:rPr lang="pt-BR" b="1" cap="all" dirty="0"/>
              <a:t>KEYLOGGER</a:t>
            </a:r>
          </a:p>
          <a:p>
            <a:pPr marL="0" indent="0" fontAlgn="base">
              <a:buNone/>
            </a:pPr>
            <a:r>
              <a:rPr lang="pt-BR" dirty="0"/>
              <a:t>Os </a:t>
            </a:r>
            <a:r>
              <a:rPr lang="pt-BR" dirty="0" err="1"/>
              <a:t>keyloggers</a:t>
            </a:r>
            <a:r>
              <a:rPr lang="pt-BR" dirty="0"/>
              <a:t> são softwares de computador que visam monitorar, armazenar e enviar tudo o que foi digitado pela vítima para um terceiro. Nos dias de hoje, os </a:t>
            </a:r>
            <a:r>
              <a:rPr lang="pt-BR" dirty="0" err="1"/>
              <a:t>keyloggers</a:t>
            </a:r>
            <a:r>
              <a:rPr lang="pt-BR" dirty="0"/>
              <a:t> são inseridos em outros códigos prejudiciais como os trojans, que têm o objetivo de acessar dados bancários.</a:t>
            </a:r>
          </a:p>
        </p:txBody>
      </p:sp>
      <p:sp>
        <p:nvSpPr>
          <p:cNvPr id="10" name="Título 12">
            <a:extLst>
              <a:ext uri="{FF2B5EF4-FFF2-40B4-BE49-F238E27FC236}">
                <a16:creationId xmlns:a16="http://schemas.microsoft.com/office/drawing/2014/main" id="{A54013BE-6D06-4824-878B-1088232FBA9D}"/>
              </a:ext>
            </a:extLst>
          </p:cNvPr>
          <p:cNvSpPr txBox="1">
            <a:spLocks/>
          </p:cNvSpPr>
          <p:nvPr/>
        </p:nvSpPr>
        <p:spPr>
          <a:xfrm>
            <a:off x="19686" y="283018"/>
            <a:ext cx="12188824" cy="52352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pt-BR" sz="4000" b="1" dirty="0">
                <a:solidFill>
                  <a:schemeClr val="tx1">
                    <a:lumMod val="50000"/>
                  </a:schemeClr>
                </a:solidFill>
                <a:latin typeface="Myriad Pro" panose="020B0503030403020204" pitchFamily="34" charset="0"/>
              </a:rPr>
              <a:t>SOFTWARE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3250" y="3310435"/>
            <a:ext cx="59055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92411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o 2"/>
          <p:cNvGrpSpPr/>
          <p:nvPr/>
        </p:nvGrpSpPr>
        <p:grpSpPr>
          <a:xfrm>
            <a:off x="0" y="0"/>
            <a:ext cx="12192000" cy="6870358"/>
            <a:chOff x="0" y="0"/>
            <a:chExt cx="12192000" cy="6870358"/>
          </a:xfrm>
        </p:grpSpPr>
        <p:pic>
          <p:nvPicPr>
            <p:cNvPr id="5" name="Imagem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2192000" cy="6870358"/>
            </a:xfrm>
            <a:prstGeom prst="rect">
              <a:avLst/>
            </a:prstGeom>
          </p:spPr>
        </p:pic>
        <p:sp>
          <p:nvSpPr>
            <p:cNvPr id="4" name="Retângulo 3"/>
            <p:cNvSpPr/>
            <p:nvPr/>
          </p:nvSpPr>
          <p:spPr>
            <a:xfrm>
              <a:off x="9995561" y="5567881"/>
              <a:ext cx="1909746" cy="40740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3"/>
          <a:srcRect b="38508"/>
          <a:stretch/>
        </p:blipFill>
        <p:spPr>
          <a:xfrm>
            <a:off x="9995561" y="206091"/>
            <a:ext cx="1812506" cy="463145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130" y="47980"/>
            <a:ext cx="938710" cy="600273"/>
          </a:xfrm>
          <a:prstGeom prst="rect">
            <a:avLst/>
          </a:prstGeom>
        </p:spPr>
      </p:pic>
      <p:sp>
        <p:nvSpPr>
          <p:cNvPr id="14" name="Espaço Reservado para Conteúdo 13"/>
          <p:cNvSpPr>
            <a:spLocks noGrp="1"/>
          </p:cNvSpPr>
          <p:nvPr>
            <p:ph idx="1"/>
          </p:nvPr>
        </p:nvSpPr>
        <p:spPr>
          <a:xfrm>
            <a:off x="402031" y="827464"/>
            <a:ext cx="11406036" cy="2720954"/>
          </a:xfrm>
        </p:spPr>
        <p:txBody>
          <a:bodyPr>
            <a:normAutofit/>
          </a:bodyPr>
          <a:lstStyle/>
          <a:p>
            <a:pPr marL="0" indent="0" fontAlgn="base">
              <a:buNone/>
            </a:pPr>
            <a:r>
              <a:rPr lang="pt-BR" cap="all" dirty="0"/>
              <a:t>PRINCIPAIS VÍRUS DE COMPUTADOR</a:t>
            </a:r>
          </a:p>
          <a:p>
            <a:pPr marL="0" indent="0" fontAlgn="base">
              <a:buNone/>
            </a:pPr>
            <a:r>
              <a:rPr lang="pt-BR" b="1" cap="all" dirty="0"/>
              <a:t>ADWARE</a:t>
            </a:r>
          </a:p>
          <a:p>
            <a:pPr marL="0" indent="0" fontAlgn="base">
              <a:buNone/>
            </a:pPr>
            <a:r>
              <a:rPr lang="pt-BR" dirty="0"/>
              <a:t>O </a:t>
            </a:r>
            <a:r>
              <a:rPr lang="pt-BR" dirty="0" err="1"/>
              <a:t>adware</a:t>
            </a:r>
            <a:r>
              <a:rPr lang="pt-BR" dirty="0"/>
              <a:t> é qualquer programa cuja função é executar automaticamente e exibir um grande volume de anúncios, sem que o usuário tenha dado a devida permissão.</a:t>
            </a:r>
          </a:p>
        </p:txBody>
      </p:sp>
      <p:sp>
        <p:nvSpPr>
          <p:cNvPr id="10" name="Título 12">
            <a:extLst>
              <a:ext uri="{FF2B5EF4-FFF2-40B4-BE49-F238E27FC236}">
                <a16:creationId xmlns:a16="http://schemas.microsoft.com/office/drawing/2014/main" id="{A54013BE-6D06-4824-878B-1088232FBA9D}"/>
              </a:ext>
            </a:extLst>
          </p:cNvPr>
          <p:cNvSpPr txBox="1">
            <a:spLocks/>
          </p:cNvSpPr>
          <p:nvPr/>
        </p:nvSpPr>
        <p:spPr>
          <a:xfrm>
            <a:off x="19686" y="283018"/>
            <a:ext cx="12188824" cy="52352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pt-BR" sz="4000" b="1" dirty="0">
                <a:solidFill>
                  <a:schemeClr val="tx1">
                    <a:lumMod val="50000"/>
                  </a:schemeClr>
                </a:solidFill>
                <a:latin typeface="Myriad Pro" panose="020B0503030403020204" pitchFamily="34" charset="0"/>
              </a:rPr>
              <a:t>SOFTWARE</a:t>
            </a:r>
          </a:p>
        </p:txBody>
      </p:sp>
      <p:pic>
        <p:nvPicPr>
          <p:cNvPr id="7170" name="Picture 2" descr="Resultado de imagem para adwar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6978" y="2738874"/>
            <a:ext cx="6191250" cy="3638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00567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o 2"/>
          <p:cNvGrpSpPr/>
          <p:nvPr/>
        </p:nvGrpSpPr>
        <p:grpSpPr>
          <a:xfrm>
            <a:off x="0" y="0"/>
            <a:ext cx="12192000" cy="6870358"/>
            <a:chOff x="0" y="0"/>
            <a:chExt cx="12192000" cy="6870358"/>
          </a:xfrm>
        </p:grpSpPr>
        <p:pic>
          <p:nvPicPr>
            <p:cNvPr id="5" name="Imagem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2192000" cy="6870358"/>
            </a:xfrm>
            <a:prstGeom prst="rect">
              <a:avLst/>
            </a:prstGeom>
          </p:spPr>
        </p:pic>
        <p:sp>
          <p:nvSpPr>
            <p:cNvPr id="4" name="Retângulo 3"/>
            <p:cNvSpPr/>
            <p:nvPr/>
          </p:nvSpPr>
          <p:spPr>
            <a:xfrm>
              <a:off x="9995561" y="5567881"/>
              <a:ext cx="1909746" cy="40740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3"/>
          <a:srcRect b="38508"/>
          <a:stretch/>
        </p:blipFill>
        <p:spPr>
          <a:xfrm>
            <a:off x="9995561" y="206091"/>
            <a:ext cx="1812506" cy="463145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130" y="47980"/>
            <a:ext cx="938710" cy="600273"/>
          </a:xfrm>
          <a:prstGeom prst="rect">
            <a:avLst/>
          </a:prstGeom>
        </p:spPr>
      </p:pic>
      <p:sp>
        <p:nvSpPr>
          <p:cNvPr id="15" name="Título 14"/>
          <p:cNvSpPr>
            <a:spLocks noGrp="1"/>
          </p:cNvSpPr>
          <p:nvPr>
            <p:ph type="title"/>
          </p:nvPr>
        </p:nvSpPr>
        <p:spPr>
          <a:xfrm>
            <a:off x="889485" y="103048"/>
            <a:ext cx="10515600" cy="669236"/>
          </a:xfrm>
        </p:spPr>
        <p:txBody>
          <a:bodyPr>
            <a:no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5400" dirty="0"/>
              <a:t>História do Computador</a:t>
            </a:r>
          </a:p>
        </p:txBody>
      </p:sp>
      <p:sp>
        <p:nvSpPr>
          <p:cNvPr id="14" name="Espaço Reservado para Conteúdo 13"/>
          <p:cNvSpPr>
            <a:spLocks noGrp="1"/>
          </p:cNvSpPr>
          <p:nvPr>
            <p:ph idx="1"/>
          </p:nvPr>
        </p:nvSpPr>
        <p:spPr>
          <a:xfrm>
            <a:off x="517370" y="875327"/>
            <a:ext cx="11387937" cy="5215431"/>
          </a:xfrm>
        </p:spPr>
        <p:txBody>
          <a:bodyPr>
            <a:noAutofit/>
          </a:bodyPr>
          <a:lstStyle/>
          <a:p>
            <a:pPr algn="just">
              <a:lnSpc>
                <a:spcPct val="200000"/>
              </a:lnSpc>
              <a:spcBef>
                <a:spcPts val="0"/>
              </a:spcBef>
              <a:buNone/>
              <a:defRPr/>
            </a:pPr>
            <a:r>
              <a:rPr lang="pt-BR" sz="2400" b="1" dirty="0">
                <a:solidFill>
                  <a:schemeClr val="tx1">
                    <a:lumMod val="95000"/>
                  </a:schemeClr>
                </a:solidFill>
              </a:rPr>
              <a:t>John Napier (1617), escocês inventor dos logaritmos, também inventou os ossos de Napier, que eram tabelas de multiplicação gravadas em bastão, o que evitava a memorização da tabuada. </a:t>
            </a:r>
          </a:p>
          <a:p>
            <a:pPr algn="just">
              <a:lnSpc>
                <a:spcPct val="200000"/>
              </a:lnSpc>
              <a:spcBef>
                <a:spcPts val="0"/>
              </a:spcBef>
              <a:buNone/>
              <a:defRPr/>
            </a:pPr>
            <a:r>
              <a:rPr lang="pt-BR" sz="2400" b="1" dirty="0">
                <a:solidFill>
                  <a:schemeClr val="tx1">
                    <a:lumMod val="95000"/>
                  </a:schemeClr>
                </a:solidFill>
              </a:rPr>
              <a:t>logaritmo(do grego: logos= razão e </a:t>
            </a:r>
            <a:r>
              <a:rPr lang="pt-BR" sz="2400" b="1" dirty="0" err="1">
                <a:solidFill>
                  <a:schemeClr val="tx1">
                    <a:lumMod val="95000"/>
                  </a:schemeClr>
                </a:solidFill>
              </a:rPr>
              <a:t>arithmos</a:t>
            </a:r>
            <a:r>
              <a:rPr lang="pt-BR" sz="2400" b="1" dirty="0">
                <a:solidFill>
                  <a:schemeClr val="tx1">
                    <a:lumMod val="95000"/>
                  </a:schemeClr>
                </a:solidFill>
              </a:rPr>
              <a:t>= número), Em termos simples o logaritmo é o expoente que uma dada base deve ter para produzir certa potência. No último exemplo o logaritmo de 81 na base 3 é 4, pois 4 é o expoente que a base 3 deve usar para resultar 81. </a:t>
            </a:r>
          </a:p>
          <a:p>
            <a:pPr algn="ctr">
              <a:lnSpc>
                <a:spcPct val="80000"/>
              </a:lnSpc>
              <a:buNone/>
            </a:pPr>
            <a:endParaRPr lang="pt-BR" altLang="pt-BR" sz="24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965964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o 2"/>
          <p:cNvGrpSpPr/>
          <p:nvPr/>
        </p:nvGrpSpPr>
        <p:grpSpPr>
          <a:xfrm>
            <a:off x="0" y="0"/>
            <a:ext cx="12192000" cy="6870358"/>
            <a:chOff x="0" y="0"/>
            <a:chExt cx="12192000" cy="6870358"/>
          </a:xfrm>
        </p:grpSpPr>
        <p:pic>
          <p:nvPicPr>
            <p:cNvPr id="5" name="Imagem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2192000" cy="6870358"/>
            </a:xfrm>
            <a:prstGeom prst="rect">
              <a:avLst/>
            </a:prstGeom>
          </p:spPr>
        </p:pic>
        <p:sp>
          <p:nvSpPr>
            <p:cNvPr id="4" name="Retângulo 3"/>
            <p:cNvSpPr/>
            <p:nvPr/>
          </p:nvSpPr>
          <p:spPr>
            <a:xfrm>
              <a:off x="9995561" y="5567881"/>
              <a:ext cx="1909746" cy="40740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3"/>
          <a:srcRect b="38508"/>
          <a:stretch/>
        </p:blipFill>
        <p:spPr>
          <a:xfrm>
            <a:off x="9995561" y="206091"/>
            <a:ext cx="1812506" cy="463145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130" y="47980"/>
            <a:ext cx="938710" cy="600273"/>
          </a:xfrm>
          <a:prstGeom prst="rect">
            <a:avLst/>
          </a:prstGeom>
        </p:spPr>
      </p:pic>
      <p:sp>
        <p:nvSpPr>
          <p:cNvPr id="14" name="Espaço Reservado para Conteúdo 13"/>
          <p:cNvSpPr>
            <a:spLocks noGrp="1"/>
          </p:cNvSpPr>
          <p:nvPr>
            <p:ph idx="1"/>
          </p:nvPr>
        </p:nvSpPr>
        <p:spPr>
          <a:xfrm>
            <a:off x="499271" y="806545"/>
            <a:ext cx="4918890" cy="5168741"/>
          </a:xfrm>
        </p:spPr>
        <p:txBody>
          <a:bodyPr>
            <a:normAutofit lnSpcReduction="10000"/>
          </a:bodyPr>
          <a:lstStyle/>
          <a:p>
            <a:pPr marL="0" indent="0" fontAlgn="base">
              <a:buNone/>
            </a:pPr>
            <a:r>
              <a:rPr lang="pt-BR" cap="all" dirty="0"/>
              <a:t>PRINCIPAIS VÍRUS DE COMPUTADOR</a:t>
            </a:r>
          </a:p>
          <a:p>
            <a:pPr marL="0" indent="0" fontAlgn="base">
              <a:buNone/>
            </a:pPr>
            <a:r>
              <a:rPr lang="pt-BR" b="1" cap="all" dirty="0"/>
              <a:t>BACKDOOR</a:t>
            </a:r>
          </a:p>
          <a:p>
            <a:pPr marL="0" indent="0" fontAlgn="base">
              <a:buNone/>
            </a:pPr>
            <a:r>
              <a:rPr lang="pt-BR" dirty="0"/>
              <a:t>É um mecanismo usado por vários </a:t>
            </a:r>
            <a:r>
              <a:rPr lang="pt-BR" dirty="0" err="1"/>
              <a:t>malwares</a:t>
            </a:r>
            <a:r>
              <a:rPr lang="pt-BR" dirty="0"/>
              <a:t> para promover acesso remoto a softwares ou à rede infectada. Esse programa busca explorar falhas problemáticas não documentadas em aplicações instaladas, desatualizadas e do firewall para ter acesso às portas do roteador.</a:t>
            </a:r>
          </a:p>
        </p:txBody>
      </p:sp>
      <p:sp>
        <p:nvSpPr>
          <p:cNvPr id="10" name="Título 12">
            <a:extLst>
              <a:ext uri="{FF2B5EF4-FFF2-40B4-BE49-F238E27FC236}">
                <a16:creationId xmlns:a16="http://schemas.microsoft.com/office/drawing/2014/main" id="{A54013BE-6D06-4824-878B-1088232FBA9D}"/>
              </a:ext>
            </a:extLst>
          </p:cNvPr>
          <p:cNvSpPr txBox="1">
            <a:spLocks/>
          </p:cNvSpPr>
          <p:nvPr/>
        </p:nvSpPr>
        <p:spPr>
          <a:xfrm>
            <a:off x="19686" y="283018"/>
            <a:ext cx="12188824" cy="52352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pt-BR" sz="4000" b="1" dirty="0">
                <a:solidFill>
                  <a:schemeClr val="tx1">
                    <a:lumMod val="50000"/>
                  </a:schemeClr>
                </a:solidFill>
                <a:latin typeface="Myriad Pro" panose="020B0503030403020204" pitchFamily="34" charset="0"/>
              </a:rPr>
              <a:t>SOFTWARE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8980" y="1376881"/>
            <a:ext cx="6172200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14381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o 2"/>
          <p:cNvGrpSpPr/>
          <p:nvPr/>
        </p:nvGrpSpPr>
        <p:grpSpPr>
          <a:xfrm>
            <a:off x="0" y="0"/>
            <a:ext cx="12192000" cy="6870358"/>
            <a:chOff x="0" y="0"/>
            <a:chExt cx="12192000" cy="6870358"/>
          </a:xfrm>
        </p:grpSpPr>
        <p:pic>
          <p:nvPicPr>
            <p:cNvPr id="5" name="Imagem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2192000" cy="6870358"/>
            </a:xfrm>
            <a:prstGeom prst="rect">
              <a:avLst/>
            </a:prstGeom>
          </p:spPr>
        </p:pic>
        <p:sp>
          <p:nvSpPr>
            <p:cNvPr id="4" name="Retângulo 3"/>
            <p:cNvSpPr/>
            <p:nvPr/>
          </p:nvSpPr>
          <p:spPr>
            <a:xfrm>
              <a:off x="9995561" y="5567881"/>
              <a:ext cx="1909746" cy="40740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3"/>
          <a:srcRect b="38508"/>
          <a:stretch/>
        </p:blipFill>
        <p:spPr>
          <a:xfrm>
            <a:off x="9995561" y="206091"/>
            <a:ext cx="1812506" cy="463145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130" y="47980"/>
            <a:ext cx="938710" cy="600273"/>
          </a:xfrm>
          <a:prstGeom prst="rect">
            <a:avLst/>
          </a:prstGeom>
        </p:spPr>
      </p:pic>
      <p:sp>
        <p:nvSpPr>
          <p:cNvPr id="14" name="Espaço Reservado para Conteúdo 13"/>
          <p:cNvSpPr>
            <a:spLocks noGrp="1"/>
          </p:cNvSpPr>
          <p:nvPr>
            <p:ph idx="1"/>
          </p:nvPr>
        </p:nvSpPr>
        <p:spPr>
          <a:xfrm>
            <a:off x="499271" y="806545"/>
            <a:ext cx="4918890" cy="5168741"/>
          </a:xfrm>
        </p:spPr>
        <p:txBody>
          <a:bodyPr>
            <a:normAutofit fontScale="92500" lnSpcReduction="10000"/>
          </a:bodyPr>
          <a:lstStyle/>
          <a:p>
            <a:pPr marL="0" indent="0" fontAlgn="base">
              <a:buNone/>
            </a:pPr>
            <a:r>
              <a:rPr lang="pt-BR" cap="all" dirty="0"/>
              <a:t>PRINCIPAIS VÍRUS DE COMPUTADOR</a:t>
            </a:r>
          </a:p>
          <a:p>
            <a:pPr marL="0" indent="0" fontAlgn="base">
              <a:buNone/>
            </a:pPr>
            <a:r>
              <a:rPr lang="pt-BR" b="1" cap="all" dirty="0"/>
              <a:t>BROWSER HIJACKER</a:t>
            </a:r>
          </a:p>
          <a:p>
            <a:pPr marL="0" indent="0" fontAlgn="base">
              <a:buNone/>
            </a:pPr>
            <a:r>
              <a:rPr lang="pt-BR" dirty="0"/>
              <a:t>Trata-se de um tipo de vírus de computador que tem por meta a mudança das principais configurações do navegador. Quando instalado, modifica a homepage e as formas de busca. Demonstram anúncios em páginas legítimas e redirecionam o usuário para sites maliciosos que podem apresentar </a:t>
            </a:r>
            <a:r>
              <a:rPr lang="pt-BR" dirty="0" err="1"/>
              <a:t>exploits</a:t>
            </a:r>
            <a:r>
              <a:rPr lang="pt-BR" dirty="0"/>
              <a:t> ou outras pragas digitais.</a:t>
            </a:r>
          </a:p>
        </p:txBody>
      </p:sp>
      <p:sp>
        <p:nvSpPr>
          <p:cNvPr id="10" name="Título 12">
            <a:extLst>
              <a:ext uri="{FF2B5EF4-FFF2-40B4-BE49-F238E27FC236}">
                <a16:creationId xmlns:a16="http://schemas.microsoft.com/office/drawing/2014/main" id="{A54013BE-6D06-4824-878B-1088232FBA9D}"/>
              </a:ext>
            </a:extLst>
          </p:cNvPr>
          <p:cNvSpPr txBox="1">
            <a:spLocks/>
          </p:cNvSpPr>
          <p:nvPr/>
        </p:nvSpPr>
        <p:spPr>
          <a:xfrm>
            <a:off x="19686" y="283018"/>
            <a:ext cx="12188824" cy="52352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pt-BR" sz="4000" b="1" dirty="0">
                <a:solidFill>
                  <a:schemeClr val="tx1">
                    <a:lumMod val="50000"/>
                  </a:schemeClr>
                </a:solidFill>
                <a:latin typeface="Myriad Pro" panose="020B0503030403020204" pitchFamily="34" charset="0"/>
              </a:rPr>
              <a:t>SOFTWARE</a:t>
            </a:r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8161" y="1318346"/>
            <a:ext cx="6438817" cy="4233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65867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o 2"/>
          <p:cNvGrpSpPr/>
          <p:nvPr/>
        </p:nvGrpSpPr>
        <p:grpSpPr>
          <a:xfrm>
            <a:off x="0" y="0"/>
            <a:ext cx="12192000" cy="6870358"/>
            <a:chOff x="0" y="0"/>
            <a:chExt cx="12192000" cy="6870358"/>
          </a:xfrm>
        </p:grpSpPr>
        <p:pic>
          <p:nvPicPr>
            <p:cNvPr id="5" name="Imagem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2192000" cy="6870358"/>
            </a:xfrm>
            <a:prstGeom prst="rect">
              <a:avLst/>
            </a:prstGeom>
          </p:spPr>
        </p:pic>
        <p:sp>
          <p:nvSpPr>
            <p:cNvPr id="4" name="Retângulo 3"/>
            <p:cNvSpPr/>
            <p:nvPr/>
          </p:nvSpPr>
          <p:spPr>
            <a:xfrm>
              <a:off x="9995561" y="5567881"/>
              <a:ext cx="1909746" cy="40740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3"/>
          <a:srcRect b="38508"/>
          <a:stretch/>
        </p:blipFill>
        <p:spPr>
          <a:xfrm>
            <a:off x="9995561" y="206091"/>
            <a:ext cx="1812506" cy="463145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130" y="47980"/>
            <a:ext cx="938710" cy="600273"/>
          </a:xfrm>
          <a:prstGeom prst="rect">
            <a:avLst/>
          </a:prstGeom>
        </p:spPr>
      </p:pic>
      <p:sp>
        <p:nvSpPr>
          <p:cNvPr id="14" name="Espaço Reservado para Conteúdo 13"/>
          <p:cNvSpPr>
            <a:spLocks noGrp="1"/>
          </p:cNvSpPr>
          <p:nvPr>
            <p:ph idx="1"/>
          </p:nvPr>
        </p:nvSpPr>
        <p:spPr>
          <a:xfrm>
            <a:off x="499271" y="806545"/>
            <a:ext cx="4918890" cy="5168741"/>
          </a:xfrm>
        </p:spPr>
        <p:txBody>
          <a:bodyPr>
            <a:normAutofit fontScale="85000" lnSpcReduction="10000"/>
          </a:bodyPr>
          <a:lstStyle/>
          <a:p>
            <a:pPr marL="0" indent="0" fontAlgn="base">
              <a:buNone/>
            </a:pPr>
            <a:r>
              <a:rPr lang="pt-BR" cap="all" dirty="0"/>
              <a:t>PRINCIPAIS VÍRUS DE COMPUTADOR</a:t>
            </a:r>
          </a:p>
          <a:p>
            <a:pPr marL="0" indent="0" fontAlgn="base">
              <a:buNone/>
            </a:pPr>
            <a:r>
              <a:rPr lang="pt-BR" b="1" cap="all" dirty="0"/>
              <a:t>TROJAN HORSES</a:t>
            </a:r>
          </a:p>
          <a:p>
            <a:pPr marL="0" indent="0" fontAlgn="base">
              <a:buNone/>
            </a:pPr>
            <a:r>
              <a:rPr lang="pt-BR" dirty="0"/>
              <a:t>Os Cavalos de Troia mantêm-se ocultos enquanto baixam e instalam ameaças em computadores e laptops. São conhecidos por responder pelo primeiro estágio de infecção de dispositivos digitais. Eles aparecem em mensagens de e-mail, arquivos de música, sites maliciosos, entre outros.</a:t>
            </a:r>
          </a:p>
          <a:p>
            <a:pPr marL="0" indent="0" fontAlgn="base">
              <a:buNone/>
            </a:pPr>
            <a:r>
              <a:rPr lang="pt-BR" dirty="0"/>
              <a:t>Além disso, esse tipo de vírus se aproveita de vulnerabilidades presentes no navegador para instalar softwares maliciosos no computador.</a:t>
            </a:r>
          </a:p>
        </p:txBody>
      </p:sp>
      <p:sp>
        <p:nvSpPr>
          <p:cNvPr id="10" name="Título 12">
            <a:extLst>
              <a:ext uri="{FF2B5EF4-FFF2-40B4-BE49-F238E27FC236}">
                <a16:creationId xmlns:a16="http://schemas.microsoft.com/office/drawing/2014/main" id="{A54013BE-6D06-4824-878B-1088232FBA9D}"/>
              </a:ext>
            </a:extLst>
          </p:cNvPr>
          <p:cNvSpPr txBox="1">
            <a:spLocks/>
          </p:cNvSpPr>
          <p:nvPr/>
        </p:nvSpPr>
        <p:spPr>
          <a:xfrm>
            <a:off x="19686" y="283018"/>
            <a:ext cx="12188824" cy="52352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pt-BR" sz="4000" b="1" dirty="0">
                <a:solidFill>
                  <a:schemeClr val="tx1">
                    <a:lumMod val="50000"/>
                  </a:schemeClr>
                </a:solidFill>
                <a:latin typeface="Myriad Pro" panose="020B0503030403020204" pitchFamily="34" charset="0"/>
              </a:rPr>
              <a:t>SOFTWARE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8161" y="1540510"/>
            <a:ext cx="6185286" cy="3789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92854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o 2"/>
          <p:cNvGrpSpPr/>
          <p:nvPr/>
        </p:nvGrpSpPr>
        <p:grpSpPr>
          <a:xfrm>
            <a:off x="0" y="0"/>
            <a:ext cx="12192000" cy="6870358"/>
            <a:chOff x="0" y="0"/>
            <a:chExt cx="12192000" cy="6870358"/>
          </a:xfrm>
        </p:grpSpPr>
        <p:pic>
          <p:nvPicPr>
            <p:cNvPr id="5" name="Imagem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2192000" cy="6870358"/>
            </a:xfrm>
            <a:prstGeom prst="rect">
              <a:avLst/>
            </a:prstGeom>
          </p:spPr>
        </p:pic>
        <p:sp>
          <p:nvSpPr>
            <p:cNvPr id="4" name="Retângulo 3"/>
            <p:cNvSpPr/>
            <p:nvPr/>
          </p:nvSpPr>
          <p:spPr>
            <a:xfrm>
              <a:off x="9995561" y="5567881"/>
              <a:ext cx="1909746" cy="40740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3"/>
          <a:srcRect b="38508"/>
          <a:stretch/>
        </p:blipFill>
        <p:spPr>
          <a:xfrm>
            <a:off x="9995561" y="206091"/>
            <a:ext cx="1812506" cy="463145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130" y="47980"/>
            <a:ext cx="938710" cy="600273"/>
          </a:xfrm>
          <a:prstGeom prst="rect">
            <a:avLst/>
          </a:prstGeom>
        </p:spPr>
      </p:pic>
      <p:sp>
        <p:nvSpPr>
          <p:cNvPr id="14" name="Espaço Reservado para Conteúdo 13"/>
          <p:cNvSpPr>
            <a:spLocks noGrp="1"/>
          </p:cNvSpPr>
          <p:nvPr>
            <p:ph idx="1"/>
          </p:nvPr>
        </p:nvSpPr>
        <p:spPr>
          <a:xfrm>
            <a:off x="499271" y="806545"/>
            <a:ext cx="4918890" cy="5168741"/>
          </a:xfrm>
        </p:spPr>
        <p:txBody>
          <a:bodyPr>
            <a:normAutofit fontScale="92500" lnSpcReduction="10000"/>
          </a:bodyPr>
          <a:lstStyle/>
          <a:p>
            <a:pPr marL="0" indent="0" fontAlgn="base">
              <a:buNone/>
            </a:pPr>
            <a:r>
              <a:rPr lang="pt-BR" cap="all" dirty="0"/>
              <a:t>PRINCIPAIS VÍRUS DE COMPUTADOR</a:t>
            </a:r>
          </a:p>
          <a:p>
            <a:pPr marL="0" indent="0" fontAlgn="base">
              <a:buNone/>
            </a:pPr>
            <a:r>
              <a:rPr lang="pt-BR" b="1" cap="all" dirty="0"/>
              <a:t>ROOTKIT</a:t>
            </a:r>
          </a:p>
          <a:p>
            <a:pPr marL="0" indent="0" fontAlgn="base">
              <a:buNone/>
            </a:pPr>
            <a:r>
              <a:rPr lang="pt-BR" dirty="0" err="1"/>
              <a:t>Rootkit</a:t>
            </a:r>
            <a:r>
              <a:rPr lang="pt-BR" dirty="0"/>
              <a:t> são trojans que usam mecanismos avançados de programação para serem instalados em classes profundas ou não documentadas do sistema operacional. As suas funções mais devastadoras são: a sua capacidade de recuperação, reinstalando-se mesmo depois da limpeza do computador; e sua disseminação em alta velocidade.</a:t>
            </a:r>
          </a:p>
        </p:txBody>
      </p:sp>
      <p:sp>
        <p:nvSpPr>
          <p:cNvPr id="10" name="Título 12">
            <a:extLst>
              <a:ext uri="{FF2B5EF4-FFF2-40B4-BE49-F238E27FC236}">
                <a16:creationId xmlns:a16="http://schemas.microsoft.com/office/drawing/2014/main" id="{A54013BE-6D06-4824-878B-1088232FBA9D}"/>
              </a:ext>
            </a:extLst>
          </p:cNvPr>
          <p:cNvSpPr txBox="1">
            <a:spLocks/>
          </p:cNvSpPr>
          <p:nvPr/>
        </p:nvSpPr>
        <p:spPr>
          <a:xfrm>
            <a:off x="19686" y="283018"/>
            <a:ext cx="12188824" cy="52352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pt-BR" sz="4000" b="1" dirty="0">
                <a:solidFill>
                  <a:schemeClr val="tx1">
                    <a:lumMod val="50000"/>
                  </a:schemeClr>
                </a:solidFill>
                <a:latin typeface="Myriad Pro" panose="020B0503030403020204" pitchFamily="34" charset="0"/>
              </a:rPr>
              <a:t>SOFTWARE</a:t>
            </a:r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5802" y="1594263"/>
            <a:ext cx="6539505" cy="3681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57504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o 2"/>
          <p:cNvGrpSpPr/>
          <p:nvPr/>
        </p:nvGrpSpPr>
        <p:grpSpPr>
          <a:xfrm>
            <a:off x="0" y="0"/>
            <a:ext cx="12192000" cy="6870358"/>
            <a:chOff x="0" y="0"/>
            <a:chExt cx="12192000" cy="6870358"/>
          </a:xfrm>
        </p:grpSpPr>
        <p:pic>
          <p:nvPicPr>
            <p:cNvPr id="5" name="Imagem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2192000" cy="6870358"/>
            </a:xfrm>
            <a:prstGeom prst="rect">
              <a:avLst/>
            </a:prstGeom>
          </p:spPr>
        </p:pic>
        <p:sp>
          <p:nvSpPr>
            <p:cNvPr id="4" name="Retângulo 3"/>
            <p:cNvSpPr/>
            <p:nvPr/>
          </p:nvSpPr>
          <p:spPr>
            <a:xfrm>
              <a:off x="9995561" y="5567881"/>
              <a:ext cx="1909746" cy="40740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3"/>
          <a:srcRect b="38508"/>
          <a:stretch/>
        </p:blipFill>
        <p:spPr>
          <a:xfrm>
            <a:off x="9995561" y="206091"/>
            <a:ext cx="1812506" cy="463145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130" y="47980"/>
            <a:ext cx="938710" cy="600273"/>
          </a:xfrm>
          <a:prstGeom prst="rect">
            <a:avLst/>
          </a:prstGeom>
        </p:spPr>
      </p:pic>
      <p:sp>
        <p:nvSpPr>
          <p:cNvPr id="14" name="Espaço Reservado para Conteúdo 13"/>
          <p:cNvSpPr>
            <a:spLocks noGrp="1"/>
          </p:cNvSpPr>
          <p:nvPr>
            <p:ph idx="1"/>
          </p:nvPr>
        </p:nvSpPr>
        <p:spPr>
          <a:xfrm>
            <a:off x="499271" y="806545"/>
            <a:ext cx="4918890" cy="5168741"/>
          </a:xfrm>
        </p:spPr>
        <p:txBody>
          <a:bodyPr>
            <a:normAutofit/>
          </a:bodyPr>
          <a:lstStyle/>
          <a:p>
            <a:pPr marL="0" indent="0" fontAlgn="base">
              <a:buNone/>
            </a:pPr>
            <a:r>
              <a:rPr lang="pt-BR" cap="all" dirty="0"/>
              <a:t>PRINCIPAIS VÍRUS DE COMPUTADOR</a:t>
            </a:r>
          </a:p>
          <a:p>
            <a:pPr marL="0" indent="0" fontAlgn="base">
              <a:buNone/>
            </a:pPr>
            <a:r>
              <a:rPr lang="pt-BR" b="1" cap="all" dirty="0"/>
              <a:t>SPYWARE</a:t>
            </a:r>
          </a:p>
          <a:p>
            <a:pPr marL="0" indent="0" fontAlgn="base">
              <a:buNone/>
            </a:pPr>
            <a:r>
              <a:rPr lang="pt-BR" dirty="0"/>
              <a:t>Esse tipo de software apresenta a característica de espionagem e visa captar dados sobre os costumes dos usuários na internet, com o objetivo de distribuir propaganda “customizada”.</a:t>
            </a:r>
          </a:p>
        </p:txBody>
      </p:sp>
      <p:sp>
        <p:nvSpPr>
          <p:cNvPr id="10" name="Título 12">
            <a:extLst>
              <a:ext uri="{FF2B5EF4-FFF2-40B4-BE49-F238E27FC236}">
                <a16:creationId xmlns:a16="http://schemas.microsoft.com/office/drawing/2014/main" id="{A54013BE-6D06-4824-878B-1088232FBA9D}"/>
              </a:ext>
            </a:extLst>
          </p:cNvPr>
          <p:cNvSpPr txBox="1">
            <a:spLocks/>
          </p:cNvSpPr>
          <p:nvPr/>
        </p:nvSpPr>
        <p:spPr>
          <a:xfrm>
            <a:off x="19686" y="283018"/>
            <a:ext cx="12188824" cy="52352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pt-BR" sz="4000" b="1" dirty="0">
                <a:solidFill>
                  <a:schemeClr val="tx1">
                    <a:lumMod val="50000"/>
                  </a:schemeClr>
                </a:solidFill>
                <a:latin typeface="Myriad Pro" panose="020B0503030403020204" pitchFamily="34" charset="0"/>
              </a:rPr>
              <a:t>SOFTWARE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75870" y="1473452"/>
            <a:ext cx="6329437" cy="3560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91870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o 2"/>
          <p:cNvGrpSpPr/>
          <p:nvPr/>
        </p:nvGrpSpPr>
        <p:grpSpPr>
          <a:xfrm>
            <a:off x="0" y="0"/>
            <a:ext cx="12192000" cy="6870358"/>
            <a:chOff x="0" y="0"/>
            <a:chExt cx="12192000" cy="6870358"/>
          </a:xfrm>
        </p:grpSpPr>
        <p:pic>
          <p:nvPicPr>
            <p:cNvPr id="5" name="Imagem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2192000" cy="6870358"/>
            </a:xfrm>
            <a:prstGeom prst="rect">
              <a:avLst/>
            </a:prstGeom>
          </p:spPr>
        </p:pic>
        <p:sp>
          <p:nvSpPr>
            <p:cNvPr id="4" name="Retângulo 3"/>
            <p:cNvSpPr/>
            <p:nvPr/>
          </p:nvSpPr>
          <p:spPr>
            <a:xfrm>
              <a:off x="9995561" y="5567881"/>
              <a:ext cx="1909746" cy="40740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3"/>
          <a:srcRect b="38508"/>
          <a:stretch/>
        </p:blipFill>
        <p:spPr>
          <a:xfrm>
            <a:off x="9995561" y="206091"/>
            <a:ext cx="1812506" cy="463145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130" y="47980"/>
            <a:ext cx="938710" cy="600273"/>
          </a:xfrm>
          <a:prstGeom prst="rect">
            <a:avLst/>
          </a:prstGeom>
        </p:spPr>
      </p:pic>
      <p:sp>
        <p:nvSpPr>
          <p:cNvPr id="14" name="Espaço Reservado para Conteúdo 13"/>
          <p:cNvSpPr>
            <a:spLocks noGrp="1"/>
          </p:cNvSpPr>
          <p:nvPr>
            <p:ph idx="1"/>
          </p:nvPr>
        </p:nvSpPr>
        <p:spPr>
          <a:xfrm>
            <a:off x="499271" y="806545"/>
            <a:ext cx="11308796" cy="5168741"/>
          </a:xfrm>
        </p:spPr>
        <p:txBody>
          <a:bodyPr>
            <a:normAutofit/>
          </a:bodyPr>
          <a:lstStyle/>
          <a:p>
            <a:pPr marL="0" indent="0" fontAlgn="base">
              <a:buNone/>
            </a:pPr>
            <a:r>
              <a:rPr lang="pt-BR" cap="all" dirty="0"/>
              <a:t>PRINCIPAIS VÍRUS DE COMPUTADOR</a:t>
            </a:r>
          </a:p>
          <a:p>
            <a:pPr marL="0" indent="0" fontAlgn="base">
              <a:buNone/>
            </a:pPr>
            <a:r>
              <a:rPr lang="pt-BR" b="1" cap="all" dirty="0"/>
              <a:t>TIME BOMB</a:t>
            </a:r>
          </a:p>
          <a:p>
            <a:pPr marL="0" indent="0" fontAlgn="base">
              <a:buNone/>
            </a:pPr>
            <a:r>
              <a:rPr lang="pt-BR" dirty="0"/>
              <a:t>O Time </a:t>
            </a:r>
            <a:r>
              <a:rPr lang="pt-BR" dirty="0" err="1"/>
              <a:t>Bomb</a:t>
            </a:r>
            <a:r>
              <a:rPr lang="pt-BR" dirty="0"/>
              <a:t> é um tipo de </a:t>
            </a:r>
            <a:r>
              <a:rPr lang="pt-BR" dirty="0" err="1"/>
              <a:t>malware</a:t>
            </a:r>
            <a:r>
              <a:rPr lang="pt-BR" dirty="0"/>
              <a:t> que apresenta contagem regressiva. Ele é uma ameaça preordenada para ser executada em uma certa ocasião no sistema operacional, provocando sérios danos.</a:t>
            </a:r>
          </a:p>
        </p:txBody>
      </p:sp>
      <p:sp>
        <p:nvSpPr>
          <p:cNvPr id="10" name="Título 12">
            <a:extLst>
              <a:ext uri="{FF2B5EF4-FFF2-40B4-BE49-F238E27FC236}">
                <a16:creationId xmlns:a16="http://schemas.microsoft.com/office/drawing/2014/main" id="{A54013BE-6D06-4824-878B-1088232FBA9D}"/>
              </a:ext>
            </a:extLst>
          </p:cNvPr>
          <p:cNvSpPr txBox="1">
            <a:spLocks/>
          </p:cNvSpPr>
          <p:nvPr/>
        </p:nvSpPr>
        <p:spPr>
          <a:xfrm>
            <a:off x="19686" y="283018"/>
            <a:ext cx="12188824" cy="52352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pt-BR" sz="4000" b="1" dirty="0">
                <a:solidFill>
                  <a:schemeClr val="tx1">
                    <a:lumMod val="50000"/>
                  </a:schemeClr>
                </a:solidFill>
                <a:latin typeface="Myriad Pro" panose="020B0503030403020204" pitchFamily="34" charset="0"/>
              </a:rPr>
              <a:t>SOFTWARE</a:t>
            </a:r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50361" y="3002436"/>
            <a:ext cx="4902319" cy="3152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62007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o 2"/>
          <p:cNvGrpSpPr/>
          <p:nvPr/>
        </p:nvGrpSpPr>
        <p:grpSpPr>
          <a:xfrm>
            <a:off x="0" y="0"/>
            <a:ext cx="12192000" cy="6870358"/>
            <a:chOff x="0" y="0"/>
            <a:chExt cx="12192000" cy="6870358"/>
          </a:xfrm>
        </p:grpSpPr>
        <p:pic>
          <p:nvPicPr>
            <p:cNvPr id="5" name="Imagem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2192000" cy="6870358"/>
            </a:xfrm>
            <a:prstGeom prst="rect">
              <a:avLst/>
            </a:prstGeom>
          </p:spPr>
        </p:pic>
        <p:sp>
          <p:nvSpPr>
            <p:cNvPr id="4" name="Retângulo 3"/>
            <p:cNvSpPr/>
            <p:nvPr/>
          </p:nvSpPr>
          <p:spPr>
            <a:xfrm>
              <a:off x="9995561" y="5567881"/>
              <a:ext cx="1909746" cy="40740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3"/>
          <a:srcRect b="38508"/>
          <a:stretch/>
        </p:blipFill>
        <p:spPr>
          <a:xfrm>
            <a:off x="9995561" y="206091"/>
            <a:ext cx="1812506" cy="463145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130" y="47980"/>
            <a:ext cx="938710" cy="600273"/>
          </a:xfrm>
          <a:prstGeom prst="rect">
            <a:avLst/>
          </a:prstGeom>
        </p:spPr>
      </p:pic>
      <p:sp>
        <p:nvSpPr>
          <p:cNvPr id="14" name="Espaço Reservado para Conteúdo 13"/>
          <p:cNvSpPr>
            <a:spLocks noGrp="1"/>
          </p:cNvSpPr>
          <p:nvPr>
            <p:ph idx="1"/>
          </p:nvPr>
        </p:nvSpPr>
        <p:spPr>
          <a:xfrm>
            <a:off x="499271" y="806545"/>
            <a:ext cx="11308796" cy="5168741"/>
          </a:xfrm>
        </p:spPr>
        <p:txBody>
          <a:bodyPr>
            <a:normAutofit/>
          </a:bodyPr>
          <a:lstStyle/>
          <a:p>
            <a:pPr marL="0" indent="0" fontAlgn="base">
              <a:buNone/>
            </a:pPr>
            <a:r>
              <a:rPr lang="pt-BR" cap="all" dirty="0"/>
              <a:t>PRINCIPAIS VÍRUS DE COMPUTADOR</a:t>
            </a:r>
          </a:p>
          <a:p>
            <a:pPr marL="0" indent="0" fontAlgn="base">
              <a:buNone/>
            </a:pPr>
            <a:r>
              <a:rPr lang="pt-BR" b="1" cap="all" dirty="0"/>
              <a:t>WORM </a:t>
            </a:r>
          </a:p>
          <a:p>
            <a:pPr marL="0" indent="0" fontAlgn="base">
              <a:buNone/>
            </a:pPr>
            <a:r>
              <a:rPr lang="pt-BR" dirty="0"/>
              <a:t>Esse tipo de vírus de computador apresenta a função de se autorreplicar sem a necessidade de infectar arquivos legítimos, produzindo cópias funcionais de si mesmo. Tais características fazem com que os </a:t>
            </a:r>
            <a:r>
              <a:rPr lang="pt-BR" dirty="0" err="1"/>
              <a:t>worms</a:t>
            </a:r>
            <a:r>
              <a:rPr lang="pt-BR" dirty="0"/>
              <a:t> se espalhem rapidamente por redes de computadores e drives USB.</a:t>
            </a:r>
          </a:p>
          <a:p>
            <a:pPr marL="0" indent="0" fontAlgn="base">
              <a:buNone/>
            </a:pPr>
            <a:r>
              <a:rPr lang="pt-BR" dirty="0"/>
              <a:t>Além disso, eles podem ser repassados por mensagens de e-mail, criando anexos problemáticos e os enviando para as listas de contato da conta invadida.</a:t>
            </a:r>
          </a:p>
        </p:txBody>
      </p:sp>
      <p:sp>
        <p:nvSpPr>
          <p:cNvPr id="10" name="Título 12">
            <a:extLst>
              <a:ext uri="{FF2B5EF4-FFF2-40B4-BE49-F238E27FC236}">
                <a16:creationId xmlns:a16="http://schemas.microsoft.com/office/drawing/2014/main" id="{A54013BE-6D06-4824-878B-1088232FBA9D}"/>
              </a:ext>
            </a:extLst>
          </p:cNvPr>
          <p:cNvSpPr txBox="1">
            <a:spLocks/>
          </p:cNvSpPr>
          <p:nvPr/>
        </p:nvSpPr>
        <p:spPr>
          <a:xfrm>
            <a:off x="19686" y="283018"/>
            <a:ext cx="12188824" cy="52352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pt-BR" sz="4000" b="1" dirty="0">
                <a:solidFill>
                  <a:schemeClr val="tx1">
                    <a:lumMod val="50000"/>
                  </a:schemeClr>
                </a:solidFill>
                <a:latin typeface="Myriad Pro" panose="020B0503030403020204" pitchFamily="34" charset="0"/>
              </a:rPr>
              <a:t>SOFTWARE</a:t>
            </a:r>
          </a:p>
        </p:txBody>
      </p:sp>
    </p:spTree>
    <p:extLst>
      <p:ext uri="{BB962C8B-B14F-4D97-AF65-F5344CB8AC3E}">
        <p14:creationId xmlns:p14="http://schemas.microsoft.com/office/powerpoint/2010/main" val="68430486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o 2"/>
          <p:cNvGrpSpPr/>
          <p:nvPr/>
        </p:nvGrpSpPr>
        <p:grpSpPr>
          <a:xfrm>
            <a:off x="0" y="0"/>
            <a:ext cx="12192000" cy="6870358"/>
            <a:chOff x="0" y="0"/>
            <a:chExt cx="12192000" cy="6870358"/>
          </a:xfrm>
        </p:grpSpPr>
        <p:pic>
          <p:nvPicPr>
            <p:cNvPr id="5" name="Imagem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2192000" cy="6870358"/>
            </a:xfrm>
            <a:prstGeom prst="rect">
              <a:avLst/>
            </a:prstGeom>
          </p:spPr>
        </p:pic>
        <p:sp>
          <p:nvSpPr>
            <p:cNvPr id="4" name="Retângulo 3"/>
            <p:cNvSpPr/>
            <p:nvPr/>
          </p:nvSpPr>
          <p:spPr>
            <a:xfrm>
              <a:off x="9995561" y="5567881"/>
              <a:ext cx="1909746" cy="40740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3"/>
          <a:srcRect b="38508"/>
          <a:stretch/>
        </p:blipFill>
        <p:spPr>
          <a:xfrm>
            <a:off x="9995561" y="206091"/>
            <a:ext cx="1812506" cy="463145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130" y="47980"/>
            <a:ext cx="938710" cy="600273"/>
          </a:xfrm>
          <a:prstGeom prst="rect">
            <a:avLst/>
          </a:prstGeom>
        </p:spPr>
      </p:pic>
      <p:sp>
        <p:nvSpPr>
          <p:cNvPr id="10" name="Título 12">
            <a:extLst>
              <a:ext uri="{FF2B5EF4-FFF2-40B4-BE49-F238E27FC236}">
                <a16:creationId xmlns:a16="http://schemas.microsoft.com/office/drawing/2014/main" id="{A54013BE-6D06-4824-878B-1088232FBA9D}"/>
              </a:ext>
            </a:extLst>
          </p:cNvPr>
          <p:cNvSpPr txBox="1">
            <a:spLocks/>
          </p:cNvSpPr>
          <p:nvPr/>
        </p:nvSpPr>
        <p:spPr>
          <a:xfrm>
            <a:off x="19686" y="283018"/>
            <a:ext cx="12188824" cy="52352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pt-BR" sz="4000" b="1" dirty="0">
                <a:solidFill>
                  <a:schemeClr val="tx1">
                    <a:lumMod val="50000"/>
                  </a:schemeClr>
                </a:solidFill>
                <a:latin typeface="Myriad Pro" panose="020B0503030403020204" pitchFamily="34" charset="0"/>
              </a:rPr>
              <a:t>SOFTWARE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8052" y="1101723"/>
            <a:ext cx="7720016" cy="4873564"/>
          </a:xfrm>
          <a:prstGeom prst="rect">
            <a:avLst/>
          </a:prstGeom>
        </p:spPr>
      </p:pic>
      <p:sp>
        <p:nvSpPr>
          <p:cNvPr id="14" name="Espaço Reservado para Conteúdo 13"/>
          <p:cNvSpPr>
            <a:spLocks noGrp="1"/>
          </p:cNvSpPr>
          <p:nvPr>
            <p:ph idx="1"/>
          </p:nvPr>
        </p:nvSpPr>
        <p:spPr>
          <a:xfrm>
            <a:off x="499271" y="806545"/>
            <a:ext cx="3588781" cy="5168741"/>
          </a:xfrm>
        </p:spPr>
        <p:txBody>
          <a:bodyPr>
            <a:normAutofit fontScale="92500" lnSpcReduction="20000"/>
          </a:bodyPr>
          <a:lstStyle/>
          <a:p>
            <a:pPr marL="0" indent="0" fontAlgn="base">
              <a:buNone/>
            </a:pPr>
            <a:r>
              <a:rPr lang="pt-BR" cap="all" dirty="0"/>
              <a:t>PRINCIPAIS VÍRUS DE COMPUTADOR</a:t>
            </a:r>
          </a:p>
          <a:p>
            <a:pPr marL="0" indent="0" fontAlgn="base">
              <a:buNone/>
            </a:pPr>
            <a:r>
              <a:rPr lang="pt-BR" b="1" cap="all" dirty="0"/>
              <a:t>GREYWARE</a:t>
            </a:r>
          </a:p>
          <a:p>
            <a:pPr marL="0" indent="0" fontAlgn="base">
              <a:buNone/>
            </a:pPr>
            <a:r>
              <a:rPr lang="pt-BR" dirty="0"/>
              <a:t>É um </a:t>
            </a:r>
            <a:r>
              <a:rPr lang="pt-BR" dirty="0" err="1"/>
              <a:t>malware</a:t>
            </a:r>
            <a:r>
              <a:rPr lang="pt-BR" dirty="0"/>
              <a:t> que se encontra na chamada zona cinzenta, entre o software normal e um vírus, provocando mais irritação do que problemas, como programas de piada e </a:t>
            </a:r>
            <a:r>
              <a:rPr lang="pt-BR" dirty="0" err="1"/>
              <a:t>adware</a:t>
            </a:r>
            <a:r>
              <a:rPr lang="pt-BR" dirty="0"/>
              <a:t>. Assim, o </a:t>
            </a:r>
            <a:r>
              <a:rPr lang="pt-BR" dirty="0" err="1"/>
              <a:t>Greyware</a:t>
            </a:r>
            <a:r>
              <a:rPr lang="pt-BR" dirty="0"/>
              <a:t> refere-se a uma ampla gama de softwares que são instalados sem a permissão do usuário.</a:t>
            </a:r>
          </a:p>
        </p:txBody>
      </p:sp>
    </p:spTree>
    <p:extLst>
      <p:ext uri="{BB962C8B-B14F-4D97-AF65-F5344CB8AC3E}">
        <p14:creationId xmlns:p14="http://schemas.microsoft.com/office/powerpoint/2010/main" val="172494016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o 2"/>
          <p:cNvGrpSpPr/>
          <p:nvPr/>
        </p:nvGrpSpPr>
        <p:grpSpPr>
          <a:xfrm>
            <a:off x="0" y="0"/>
            <a:ext cx="12192000" cy="6870358"/>
            <a:chOff x="0" y="0"/>
            <a:chExt cx="12192000" cy="6870358"/>
          </a:xfrm>
        </p:grpSpPr>
        <p:pic>
          <p:nvPicPr>
            <p:cNvPr id="5" name="Imagem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2192000" cy="6870358"/>
            </a:xfrm>
            <a:prstGeom prst="rect">
              <a:avLst/>
            </a:prstGeom>
          </p:spPr>
        </p:pic>
        <p:sp>
          <p:nvSpPr>
            <p:cNvPr id="4" name="Retângulo 3"/>
            <p:cNvSpPr/>
            <p:nvPr/>
          </p:nvSpPr>
          <p:spPr>
            <a:xfrm>
              <a:off x="9995561" y="5567881"/>
              <a:ext cx="1909746" cy="40740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3"/>
          <a:srcRect b="38508"/>
          <a:stretch/>
        </p:blipFill>
        <p:spPr>
          <a:xfrm>
            <a:off x="9995561" y="206091"/>
            <a:ext cx="1812506" cy="463145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130" y="47980"/>
            <a:ext cx="938710" cy="600273"/>
          </a:xfrm>
          <a:prstGeom prst="rect">
            <a:avLst/>
          </a:prstGeom>
        </p:spPr>
      </p:pic>
      <p:sp>
        <p:nvSpPr>
          <p:cNvPr id="10" name="Título 12">
            <a:extLst>
              <a:ext uri="{FF2B5EF4-FFF2-40B4-BE49-F238E27FC236}">
                <a16:creationId xmlns:a16="http://schemas.microsoft.com/office/drawing/2014/main" id="{A54013BE-6D06-4824-878B-1088232FBA9D}"/>
              </a:ext>
            </a:extLst>
          </p:cNvPr>
          <p:cNvSpPr txBox="1">
            <a:spLocks/>
          </p:cNvSpPr>
          <p:nvPr/>
        </p:nvSpPr>
        <p:spPr>
          <a:xfrm>
            <a:off x="19686" y="283018"/>
            <a:ext cx="12188824" cy="52352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pt-BR" sz="4000" b="1" dirty="0">
                <a:solidFill>
                  <a:schemeClr val="tx1">
                    <a:lumMod val="50000"/>
                  </a:schemeClr>
                </a:solidFill>
                <a:latin typeface="Myriad Pro" panose="020B0503030403020204" pitchFamily="34" charset="0"/>
              </a:rPr>
              <a:t>SOFTWARE</a:t>
            </a:r>
          </a:p>
        </p:txBody>
      </p:sp>
      <p:sp>
        <p:nvSpPr>
          <p:cNvPr id="14" name="Espaço Reservado para Conteúdo 13"/>
          <p:cNvSpPr>
            <a:spLocks noGrp="1"/>
          </p:cNvSpPr>
          <p:nvPr>
            <p:ph idx="1"/>
          </p:nvPr>
        </p:nvSpPr>
        <p:spPr>
          <a:xfrm>
            <a:off x="499271" y="806545"/>
            <a:ext cx="5423857" cy="5168741"/>
          </a:xfrm>
        </p:spPr>
        <p:txBody>
          <a:bodyPr>
            <a:normAutofit/>
          </a:bodyPr>
          <a:lstStyle/>
          <a:p>
            <a:pPr marL="0" indent="0" fontAlgn="base">
              <a:buNone/>
            </a:pPr>
            <a:r>
              <a:rPr lang="pt-BR" cap="all" dirty="0"/>
              <a:t>PRINCIPAIS VÍRUS DE COMPUTADOR</a:t>
            </a:r>
          </a:p>
          <a:p>
            <a:pPr marL="0" indent="0" fontAlgn="base">
              <a:buNone/>
            </a:pPr>
            <a:r>
              <a:rPr lang="pt-BR" b="1" cap="all" dirty="0"/>
              <a:t>JOKE PROGRAM</a:t>
            </a:r>
          </a:p>
          <a:p>
            <a:pPr marL="0" indent="0" fontAlgn="base">
              <a:buNone/>
            </a:pPr>
            <a:r>
              <a:rPr lang="pt-BR" dirty="0"/>
              <a:t>Tratam-se de mecanismos ou códigos criados para provocar danos temporários ao sistema operacional, como travamentos e alterações inesperadas de comportamento. Os códigos dessa natureza não causam nenhum dano real ao computador.</a:t>
            </a:r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20058" y="1089564"/>
            <a:ext cx="5788009" cy="4341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64851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o 2"/>
          <p:cNvGrpSpPr/>
          <p:nvPr/>
        </p:nvGrpSpPr>
        <p:grpSpPr>
          <a:xfrm>
            <a:off x="0" y="0"/>
            <a:ext cx="12192000" cy="6870358"/>
            <a:chOff x="0" y="0"/>
            <a:chExt cx="12192000" cy="6870358"/>
          </a:xfrm>
        </p:grpSpPr>
        <p:pic>
          <p:nvPicPr>
            <p:cNvPr id="5" name="Imagem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2192000" cy="6870358"/>
            </a:xfrm>
            <a:prstGeom prst="rect">
              <a:avLst/>
            </a:prstGeom>
          </p:spPr>
        </p:pic>
        <p:sp>
          <p:nvSpPr>
            <p:cNvPr id="4" name="Retângulo 3"/>
            <p:cNvSpPr/>
            <p:nvPr/>
          </p:nvSpPr>
          <p:spPr>
            <a:xfrm>
              <a:off x="9995561" y="5567881"/>
              <a:ext cx="1909746" cy="40740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3"/>
          <a:srcRect b="38508"/>
          <a:stretch/>
        </p:blipFill>
        <p:spPr>
          <a:xfrm>
            <a:off x="9995561" y="206091"/>
            <a:ext cx="1812506" cy="463145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130" y="47980"/>
            <a:ext cx="938710" cy="600273"/>
          </a:xfrm>
          <a:prstGeom prst="rect">
            <a:avLst/>
          </a:prstGeom>
        </p:spPr>
      </p:pic>
      <p:sp>
        <p:nvSpPr>
          <p:cNvPr id="10" name="Título 12">
            <a:extLst>
              <a:ext uri="{FF2B5EF4-FFF2-40B4-BE49-F238E27FC236}">
                <a16:creationId xmlns:a16="http://schemas.microsoft.com/office/drawing/2014/main" id="{A54013BE-6D06-4824-878B-1088232FBA9D}"/>
              </a:ext>
            </a:extLst>
          </p:cNvPr>
          <p:cNvSpPr txBox="1">
            <a:spLocks/>
          </p:cNvSpPr>
          <p:nvPr/>
        </p:nvSpPr>
        <p:spPr>
          <a:xfrm>
            <a:off x="19686" y="283018"/>
            <a:ext cx="12188824" cy="52352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pt-BR" sz="4000" b="1" dirty="0">
                <a:solidFill>
                  <a:schemeClr val="tx1">
                    <a:lumMod val="50000"/>
                  </a:schemeClr>
                </a:solidFill>
                <a:latin typeface="Myriad Pro" panose="020B0503030403020204" pitchFamily="34" charset="0"/>
              </a:rPr>
              <a:t>SOFTWARE</a:t>
            </a:r>
          </a:p>
        </p:txBody>
      </p:sp>
      <p:sp>
        <p:nvSpPr>
          <p:cNvPr id="14" name="Espaço Reservado para Conteúdo 13"/>
          <p:cNvSpPr>
            <a:spLocks noGrp="1"/>
          </p:cNvSpPr>
          <p:nvPr>
            <p:ph idx="1"/>
          </p:nvPr>
        </p:nvSpPr>
        <p:spPr>
          <a:xfrm>
            <a:off x="499271" y="806545"/>
            <a:ext cx="11308796" cy="5168741"/>
          </a:xfrm>
        </p:spPr>
        <p:txBody>
          <a:bodyPr>
            <a:normAutofit/>
          </a:bodyPr>
          <a:lstStyle/>
          <a:p>
            <a:pPr marL="0" indent="0" fontAlgn="base">
              <a:buNone/>
            </a:pPr>
            <a:r>
              <a:rPr lang="pt-BR" cap="all" dirty="0"/>
              <a:t>PRINCIPAIS VÍRUS DE COMPUTADOR</a:t>
            </a:r>
          </a:p>
          <a:p>
            <a:pPr marL="0" indent="0" fontAlgn="base">
              <a:buNone/>
            </a:pPr>
            <a:r>
              <a:rPr lang="pt-BR" b="1" cap="all" dirty="0"/>
              <a:t>MACROS</a:t>
            </a:r>
          </a:p>
          <a:p>
            <a:pPr marL="0" indent="0" fontAlgn="base">
              <a:buNone/>
            </a:pPr>
            <a:r>
              <a:rPr lang="pt-BR" dirty="0"/>
              <a:t>Os Macros são uma série de comandos coagidos que podem ser configurados em programas como Word e Excel. Desse modo, vários documentos com instruções prejudiciais podem ser criados, atingindo outros dados ou executando planos prejudiciais toda vez que eles forem realizados. Em sua grande parte, a ação é feita ao abrir ou fechar um documento dessa extensão.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63914" y="3765974"/>
            <a:ext cx="4788516" cy="236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4237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o 2"/>
          <p:cNvGrpSpPr/>
          <p:nvPr/>
        </p:nvGrpSpPr>
        <p:grpSpPr>
          <a:xfrm>
            <a:off x="0" y="0"/>
            <a:ext cx="12192000" cy="6870358"/>
            <a:chOff x="0" y="0"/>
            <a:chExt cx="12192000" cy="6870358"/>
          </a:xfrm>
        </p:grpSpPr>
        <p:pic>
          <p:nvPicPr>
            <p:cNvPr id="5" name="Imagem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2192000" cy="6870358"/>
            </a:xfrm>
            <a:prstGeom prst="rect">
              <a:avLst/>
            </a:prstGeom>
          </p:spPr>
        </p:pic>
        <p:sp>
          <p:nvSpPr>
            <p:cNvPr id="4" name="Retângulo 3"/>
            <p:cNvSpPr/>
            <p:nvPr/>
          </p:nvSpPr>
          <p:spPr>
            <a:xfrm>
              <a:off x="9995561" y="5567881"/>
              <a:ext cx="1909746" cy="40740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3"/>
          <a:srcRect b="38508"/>
          <a:stretch/>
        </p:blipFill>
        <p:spPr>
          <a:xfrm>
            <a:off x="9995561" y="206091"/>
            <a:ext cx="1812506" cy="463145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130" y="47980"/>
            <a:ext cx="938710" cy="600273"/>
          </a:xfrm>
          <a:prstGeom prst="rect">
            <a:avLst/>
          </a:prstGeom>
        </p:spPr>
      </p:pic>
      <p:sp>
        <p:nvSpPr>
          <p:cNvPr id="15" name="Título 14"/>
          <p:cNvSpPr>
            <a:spLocks noGrp="1"/>
          </p:cNvSpPr>
          <p:nvPr>
            <p:ph type="title"/>
          </p:nvPr>
        </p:nvSpPr>
        <p:spPr>
          <a:xfrm>
            <a:off x="889485" y="103048"/>
            <a:ext cx="10515600" cy="669236"/>
          </a:xfrm>
        </p:spPr>
        <p:txBody>
          <a:bodyPr>
            <a:no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5400" dirty="0"/>
              <a:t>História do Computador</a:t>
            </a:r>
          </a:p>
        </p:txBody>
      </p:sp>
      <p:sp>
        <p:nvSpPr>
          <p:cNvPr id="14" name="Espaço Reservado para Conteúdo 13"/>
          <p:cNvSpPr>
            <a:spLocks noGrp="1"/>
          </p:cNvSpPr>
          <p:nvPr>
            <p:ph idx="1"/>
          </p:nvPr>
        </p:nvSpPr>
        <p:spPr>
          <a:xfrm>
            <a:off x="517370" y="875327"/>
            <a:ext cx="11387937" cy="5215431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pt-BR" altLang="pt-BR" dirty="0">
                <a:latin typeface="Rockwell" panose="02060603020205020403" pitchFamily="18" charset="0"/>
              </a:rPr>
              <a:t>Em 1642 Foi criada a primeira calculadora por </a:t>
            </a:r>
            <a:r>
              <a:rPr lang="pt-BR" altLang="pt-BR" dirty="0" err="1">
                <a:latin typeface="Rockwell" panose="02060603020205020403" pitchFamily="18" charset="0"/>
              </a:rPr>
              <a:t>Blaise</a:t>
            </a:r>
            <a:r>
              <a:rPr lang="pt-BR" altLang="pt-BR" dirty="0">
                <a:latin typeface="Rockwell" panose="02060603020205020403" pitchFamily="18" charset="0"/>
              </a:rPr>
              <a:t> Pascal.  Somente realizava a soma e subtração de valores.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pt-BR" altLang="pt-BR" dirty="0">
                <a:latin typeface="Rockwell" panose="02060603020205020403" pitchFamily="18" charset="0"/>
              </a:rPr>
              <a:t> </a:t>
            </a:r>
          </a:p>
          <a:p>
            <a:pPr>
              <a:lnSpc>
                <a:spcPct val="150000"/>
              </a:lnSpc>
            </a:pPr>
            <a:r>
              <a:rPr lang="pt-BR" altLang="pt-BR" dirty="0">
                <a:latin typeface="Rockwell" panose="02060603020205020403" pitchFamily="18" charset="0"/>
              </a:rPr>
              <a:t>Em 1680, </a:t>
            </a:r>
            <a:r>
              <a:rPr lang="pt-BR" altLang="pt-BR" dirty="0" err="1">
                <a:latin typeface="Rockwell" panose="02060603020205020403" pitchFamily="18" charset="0"/>
              </a:rPr>
              <a:t>Gottifried</a:t>
            </a:r>
            <a:r>
              <a:rPr lang="pt-BR" altLang="pt-BR" dirty="0">
                <a:latin typeface="Rockwell" panose="02060603020205020403" pitchFamily="18" charset="0"/>
              </a:rPr>
              <a:t> </a:t>
            </a:r>
            <a:r>
              <a:rPr lang="pt-BR" altLang="pt-BR" dirty="0" err="1">
                <a:latin typeface="Rockwell" panose="02060603020205020403" pitchFamily="18" charset="0"/>
              </a:rPr>
              <a:t>Wihelm</a:t>
            </a:r>
            <a:r>
              <a:rPr lang="pt-BR" altLang="pt-BR" dirty="0">
                <a:latin typeface="Rockwell" panose="02060603020205020403" pitchFamily="18" charset="0"/>
              </a:rPr>
              <a:t>, melhorou o projeto de Pascal e sua calculadora, além da soma e subtração, realizava multiplicações, divisões e até a raiz quadrada dos números.</a:t>
            </a:r>
          </a:p>
          <a:p>
            <a:pPr algn="ctr">
              <a:lnSpc>
                <a:spcPct val="80000"/>
              </a:lnSpc>
              <a:buNone/>
            </a:pPr>
            <a:endParaRPr lang="pt-BR" altLang="pt-BR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403333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o 2"/>
          <p:cNvGrpSpPr/>
          <p:nvPr/>
        </p:nvGrpSpPr>
        <p:grpSpPr>
          <a:xfrm>
            <a:off x="0" y="0"/>
            <a:ext cx="12192000" cy="6870358"/>
            <a:chOff x="0" y="0"/>
            <a:chExt cx="12192000" cy="6870358"/>
          </a:xfrm>
        </p:grpSpPr>
        <p:pic>
          <p:nvPicPr>
            <p:cNvPr id="5" name="Imagem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2192000" cy="6870358"/>
            </a:xfrm>
            <a:prstGeom prst="rect">
              <a:avLst/>
            </a:prstGeom>
          </p:spPr>
        </p:pic>
        <p:sp>
          <p:nvSpPr>
            <p:cNvPr id="4" name="Retângulo 3"/>
            <p:cNvSpPr/>
            <p:nvPr/>
          </p:nvSpPr>
          <p:spPr>
            <a:xfrm>
              <a:off x="9995561" y="5567881"/>
              <a:ext cx="1909746" cy="40740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3"/>
          <a:srcRect b="38508"/>
          <a:stretch/>
        </p:blipFill>
        <p:spPr>
          <a:xfrm>
            <a:off x="9995561" y="206091"/>
            <a:ext cx="1812506" cy="463145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130" y="47980"/>
            <a:ext cx="938710" cy="600273"/>
          </a:xfrm>
          <a:prstGeom prst="rect">
            <a:avLst/>
          </a:prstGeom>
        </p:spPr>
      </p:pic>
      <p:sp>
        <p:nvSpPr>
          <p:cNvPr id="10" name="Título 12">
            <a:extLst>
              <a:ext uri="{FF2B5EF4-FFF2-40B4-BE49-F238E27FC236}">
                <a16:creationId xmlns:a16="http://schemas.microsoft.com/office/drawing/2014/main" id="{A54013BE-6D06-4824-878B-1088232FBA9D}"/>
              </a:ext>
            </a:extLst>
          </p:cNvPr>
          <p:cNvSpPr txBox="1">
            <a:spLocks/>
          </p:cNvSpPr>
          <p:nvPr/>
        </p:nvSpPr>
        <p:spPr>
          <a:xfrm>
            <a:off x="19686" y="283018"/>
            <a:ext cx="12188824" cy="52352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pt-BR" sz="4000" b="1" dirty="0">
                <a:solidFill>
                  <a:schemeClr val="tx1">
                    <a:lumMod val="50000"/>
                  </a:schemeClr>
                </a:solidFill>
                <a:latin typeface="Myriad Pro" panose="020B0503030403020204" pitchFamily="34" charset="0"/>
              </a:rPr>
              <a:t>SOFTWARE</a:t>
            </a:r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02991" y="3639492"/>
            <a:ext cx="7422213" cy="2783330"/>
          </a:xfrm>
          <a:prstGeom prst="rect">
            <a:avLst/>
          </a:prstGeom>
        </p:spPr>
      </p:pic>
      <p:sp>
        <p:nvSpPr>
          <p:cNvPr id="14" name="Espaço Reservado para Conteúdo 13"/>
          <p:cNvSpPr>
            <a:spLocks noGrp="1"/>
          </p:cNvSpPr>
          <p:nvPr>
            <p:ph idx="1"/>
          </p:nvPr>
        </p:nvSpPr>
        <p:spPr>
          <a:xfrm>
            <a:off x="499271" y="806545"/>
            <a:ext cx="11308796" cy="5168741"/>
          </a:xfrm>
        </p:spPr>
        <p:txBody>
          <a:bodyPr>
            <a:normAutofit/>
          </a:bodyPr>
          <a:lstStyle/>
          <a:p>
            <a:pPr marL="0" indent="0" fontAlgn="base">
              <a:buNone/>
            </a:pPr>
            <a:r>
              <a:rPr lang="pt-BR" cap="all" dirty="0"/>
              <a:t>PRINCIPAIS VÍRUS DE COMPUTADOR</a:t>
            </a:r>
          </a:p>
          <a:p>
            <a:pPr marL="0" indent="0" fontAlgn="base">
              <a:buNone/>
            </a:pPr>
            <a:r>
              <a:rPr lang="pt-BR" cap="all" dirty="0"/>
              <a:t>RANSONWARE</a:t>
            </a:r>
          </a:p>
          <a:p>
            <a:pPr marL="0" indent="0" fontAlgn="base">
              <a:buNone/>
            </a:pPr>
            <a:r>
              <a:rPr lang="pt-BR" dirty="0"/>
              <a:t>São códigos maliciosos que retêm arquivos ou todo o sistema do usuário por meio de técnicas de criptografia. Após o “sequestro”, o </a:t>
            </a:r>
            <a:r>
              <a:rPr lang="pt-BR" dirty="0" err="1"/>
              <a:t>malware</a:t>
            </a:r>
            <a:r>
              <a:rPr lang="pt-BR" dirty="0"/>
              <a:t> apresenta mensagens exigindo o depósito de uma certa quantia ou a compra de alguma mercadoria, informando que em seguida fará o envio da senha que libera os arquivos. Contudo, mesmo depois do pagamento, o usuário não recebe senha alguma.</a:t>
            </a:r>
          </a:p>
        </p:txBody>
      </p:sp>
    </p:spTree>
    <p:extLst>
      <p:ext uri="{BB962C8B-B14F-4D97-AF65-F5344CB8AC3E}">
        <p14:creationId xmlns:p14="http://schemas.microsoft.com/office/powerpoint/2010/main" val="19358668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o 2"/>
          <p:cNvGrpSpPr/>
          <p:nvPr/>
        </p:nvGrpSpPr>
        <p:grpSpPr>
          <a:xfrm>
            <a:off x="0" y="0"/>
            <a:ext cx="12192000" cy="6870358"/>
            <a:chOff x="0" y="0"/>
            <a:chExt cx="12192000" cy="6870358"/>
          </a:xfrm>
        </p:grpSpPr>
        <p:pic>
          <p:nvPicPr>
            <p:cNvPr id="5" name="Imagem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2192000" cy="6870358"/>
            </a:xfrm>
            <a:prstGeom prst="rect">
              <a:avLst/>
            </a:prstGeom>
          </p:spPr>
        </p:pic>
        <p:sp>
          <p:nvSpPr>
            <p:cNvPr id="4" name="Retângulo 3"/>
            <p:cNvSpPr/>
            <p:nvPr/>
          </p:nvSpPr>
          <p:spPr>
            <a:xfrm>
              <a:off x="9995561" y="5567881"/>
              <a:ext cx="1909746" cy="40740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3"/>
          <a:srcRect b="38508"/>
          <a:stretch/>
        </p:blipFill>
        <p:spPr>
          <a:xfrm>
            <a:off x="9995561" y="206091"/>
            <a:ext cx="1812506" cy="463145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130" y="47980"/>
            <a:ext cx="938710" cy="600273"/>
          </a:xfrm>
          <a:prstGeom prst="rect">
            <a:avLst/>
          </a:prstGeom>
        </p:spPr>
      </p:pic>
      <p:sp>
        <p:nvSpPr>
          <p:cNvPr id="15" name="Título 14"/>
          <p:cNvSpPr>
            <a:spLocks noGrp="1"/>
          </p:cNvSpPr>
          <p:nvPr>
            <p:ph type="title"/>
          </p:nvPr>
        </p:nvSpPr>
        <p:spPr>
          <a:xfrm>
            <a:off x="889485" y="103048"/>
            <a:ext cx="10515600" cy="669236"/>
          </a:xfrm>
        </p:spPr>
        <p:txBody>
          <a:bodyPr>
            <a:no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5400" dirty="0"/>
              <a:t>História do Computador</a:t>
            </a:r>
          </a:p>
        </p:txBody>
      </p:sp>
      <p:sp>
        <p:nvSpPr>
          <p:cNvPr id="14" name="Espaço Reservado para Conteúdo 13"/>
          <p:cNvSpPr>
            <a:spLocks noGrp="1"/>
          </p:cNvSpPr>
          <p:nvPr>
            <p:ph idx="1"/>
          </p:nvPr>
        </p:nvSpPr>
        <p:spPr>
          <a:xfrm>
            <a:off x="517370" y="875327"/>
            <a:ext cx="11387937" cy="5215431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pt-BR" altLang="pt-BR" dirty="0">
                <a:latin typeface="Rockwell" panose="02060603020205020403" pitchFamily="18" charset="0"/>
              </a:rPr>
              <a:t>Em 1642 Foi criada a primeira calculadora por </a:t>
            </a:r>
            <a:r>
              <a:rPr lang="pt-BR" altLang="pt-BR" dirty="0" err="1">
                <a:latin typeface="Rockwell" panose="02060603020205020403" pitchFamily="18" charset="0"/>
              </a:rPr>
              <a:t>Blaise</a:t>
            </a:r>
            <a:r>
              <a:rPr lang="pt-BR" altLang="pt-BR" dirty="0">
                <a:latin typeface="Rockwell" panose="02060603020205020403" pitchFamily="18" charset="0"/>
              </a:rPr>
              <a:t> Pascal.  Somente realizava a soma e subtração de valores.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pt-BR" altLang="pt-BR" dirty="0">
                <a:latin typeface="Rockwell" panose="02060603020205020403" pitchFamily="18" charset="0"/>
              </a:rPr>
              <a:t> </a:t>
            </a:r>
          </a:p>
          <a:p>
            <a:pPr>
              <a:lnSpc>
                <a:spcPct val="150000"/>
              </a:lnSpc>
            </a:pPr>
            <a:r>
              <a:rPr lang="pt-BR" altLang="pt-BR" dirty="0">
                <a:latin typeface="Rockwell" panose="02060603020205020403" pitchFamily="18" charset="0"/>
              </a:rPr>
              <a:t>Em 1680, </a:t>
            </a:r>
            <a:r>
              <a:rPr lang="pt-BR" altLang="pt-BR" dirty="0" err="1">
                <a:latin typeface="Rockwell" panose="02060603020205020403" pitchFamily="18" charset="0"/>
              </a:rPr>
              <a:t>Gottifried</a:t>
            </a:r>
            <a:r>
              <a:rPr lang="pt-BR" altLang="pt-BR" dirty="0">
                <a:latin typeface="Rockwell" panose="02060603020205020403" pitchFamily="18" charset="0"/>
              </a:rPr>
              <a:t> </a:t>
            </a:r>
            <a:r>
              <a:rPr lang="pt-BR" altLang="pt-BR" dirty="0" err="1">
                <a:latin typeface="Rockwell" panose="02060603020205020403" pitchFamily="18" charset="0"/>
              </a:rPr>
              <a:t>Wihelm</a:t>
            </a:r>
            <a:r>
              <a:rPr lang="pt-BR" altLang="pt-BR" dirty="0">
                <a:latin typeface="Rockwell" panose="02060603020205020403" pitchFamily="18" charset="0"/>
              </a:rPr>
              <a:t>, melhorou o projeto de Pascal e sua calculadora, além da soma e subtração, realizava multiplicações, divisões e até a raiz quadrada dos números.</a:t>
            </a:r>
          </a:p>
          <a:p>
            <a:pPr algn="ctr">
              <a:lnSpc>
                <a:spcPct val="80000"/>
              </a:lnSpc>
              <a:buNone/>
            </a:pPr>
            <a:endParaRPr lang="pt-BR" altLang="pt-BR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93769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o 2"/>
          <p:cNvGrpSpPr/>
          <p:nvPr/>
        </p:nvGrpSpPr>
        <p:grpSpPr>
          <a:xfrm>
            <a:off x="0" y="0"/>
            <a:ext cx="12192000" cy="6870358"/>
            <a:chOff x="0" y="0"/>
            <a:chExt cx="12192000" cy="6870358"/>
          </a:xfrm>
        </p:grpSpPr>
        <p:pic>
          <p:nvPicPr>
            <p:cNvPr id="5" name="Imagem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2192000" cy="6870358"/>
            </a:xfrm>
            <a:prstGeom prst="rect">
              <a:avLst/>
            </a:prstGeom>
          </p:spPr>
        </p:pic>
        <p:sp>
          <p:nvSpPr>
            <p:cNvPr id="4" name="Retângulo 3"/>
            <p:cNvSpPr/>
            <p:nvPr/>
          </p:nvSpPr>
          <p:spPr>
            <a:xfrm>
              <a:off x="9995561" y="5567881"/>
              <a:ext cx="1909746" cy="40740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3"/>
          <a:srcRect b="38508"/>
          <a:stretch/>
        </p:blipFill>
        <p:spPr>
          <a:xfrm>
            <a:off x="9995561" y="206091"/>
            <a:ext cx="1812506" cy="463145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130" y="47980"/>
            <a:ext cx="938710" cy="600273"/>
          </a:xfrm>
          <a:prstGeom prst="rect">
            <a:avLst/>
          </a:prstGeom>
        </p:spPr>
      </p:pic>
      <p:sp>
        <p:nvSpPr>
          <p:cNvPr id="15" name="Título 14"/>
          <p:cNvSpPr>
            <a:spLocks noGrp="1"/>
          </p:cNvSpPr>
          <p:nvPr>
            <p:ph type="title"/>
          </p:nvPr>
        </p:nvSpPr>
        <p:spPr>
          <a:xfrm>
            <a:off x="889485" y="103048"/>
            <a:ext cx="10515600" cy="669236"/>
          </a:xfrm>
        </p:spPr>
        <p:txBody>
          <a:bodyPr>
            <a:no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5400" dirty="0"/>
              <a:t>História do Computador</a:t>
            </a:r>
          </a:p>
        </p:txBody>
      </p:sp>
      <p:sp>
        <p:nvSpPr>
          <p:cNvPr id="14" name="Espaço Reservado para Conteúdo 13"/>
          <p:cNvSpPr>
            <a:spLocks noGrp="1"/>
          </p:cNvSpPr>
          <p:nvPr>
            <p:ph idx="1"/>
          </p:nvPr>
        </p:nvSpPr>
        <p:spPr>
          <a:xfrm>
            <a:off x="517370" y="875327"/>
            <a:ext cx="11387937" cy="5215431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pt-BR" altLang="pt-BR" dirty="0">
                <a:latin typeface="Rockwell" panose="02060603020205020403" pitchFamily="18" charset="0"/>
              </a:rPr>
              <a:t>Em 1833 foi criada a “ Máquina Analítica “  por Charles Babbage e Lady A. Byron.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pt-BR" altLang="pt-BR" dirty="0">
                <a:latin typeface="Rockwell" panose="02060603020205020403" pitchFamily="18" charset="0"/>
              </a:rPr>
              <a:t> A ideia da maquina analítica foi a base para a construção do computador.</a:t>
            </a:r>
          </a:p>
          <a:p>
            <a:pPr marL="0" indent="0">
              <a:buNone/>
            </a:pPr>
            <a:r>
              <a:rPr lang="pt-BR" altLang="pt-BR" dirty="0">
                <a:latin typeface="Rockwell" panose="02060603020205020403" pitchFamily="18" charset="0"/>
              </a:rPr>
              <a:t>Etapas:</a:t>
            </a:r>
          </a:p>
          <a:p>
            <a:pPr marL="0" indent="0">
              <a:buNone/>
            </a:pPr>
            <a:r>
              <a:rPr lang="pt-BR" altLang="pt-BR" dirty="0">
                <a:latin typeface="Rockwell" panose="02060603020205020403" pitchFamily="18" charset="0"/>
              </a:rPr>
              <a:t> </a:t>
            </a:r>
          </a:p>
          <a:p>
            <a:pPr marL="0" indent="0">
              <a:buNone/>
            </a:pPr>
            <a:r>
              <a:rPr lang="pt-BR" altLang="pt-BR" dirty="0">
                <a:latin typeface="Rockwell" panose="02060603020205020403" pitchFamily="18" charset="0"/>
              </a:rPr>
              <a:t> </a:t>
            </a:r>
            <a:r>
              <a:rPr lang="pt-BR" altLang="pt-BR" b="1" dirty="0">
                <a:latin typeface="Rockwell" panose="02060603020205020403" pitchFamily="18" charset="0"/>
              </a:rPr>
              <a:t>ENTRADA          PROCESSAMENTO          SAIDA DE DADOS </a:t>
            </a:r>
          </a:p>
          <a:p>
            <a:pPr marL="0" indent="0">
              <a:buNone/>
            </a:pPr>
            <a:r>
              <a:rPr lang="pt-BR" altLang="pt-BR" dirty="0">
                <a:latin typeface="Rockwell" panose="02060603020205020403" pitchFamily="18" charset="0"/>
              </a:rPr>
              <a:t> </a:t>
            </a:r>
          </a:p>
          <a:p>
            <a:pPr marL="0" indent="0">
              <a:buNone/>
            </a:pPr>
            <a:r>
              <a:rPr lang="pt-BR" altLang="pt-BR" dirty="0">
                <a:latin typeface="Rockwell" panose="02060603020205020403" pitchFamily="18" charset="0"/>
              </a:rPr>
              <a:t> </a:t>
            </a:r>
          </a:p>
        </p:txBody>
      </p:sp>
      <p:cxnSp>
        <p:nvCxnSpPr>
          <p:cNvPr id="8" name="Conector de seta reta 7"/>
          <p:cNvCxnSpPr/>
          <p:nvPr/>
        </p:nvCxnSpPr>
        <p:spPr>
          <a:xfrm>
            <a:off x="2614411" y="4919730"/>
            <a:ext cx="669702" cy="0"/>
          </a:xfrm>
          <a:prstGeom prst="straightConnector1">
            <a:avLst/>
          </a:prstGeom>
          <a:ln w="76200">
            <a:solidFill>
              <a:srgbClr val="FF5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de seta reta 9"/>
          <p:cNvCxnSpPr/>
          <p:nvPr/>
        </p:nvCxnSpPr>
        <p:spPr>
          <a:xfrm>
            <a:off x="6800045" y="4932608"/>
            <a:ext cx="708338" cy="0"/>
          </a:xfrm>
          <a:prstGeom prst="straightConnector1">
            <a:avLst/>
          </a:prstGeom>
          <a:ln w="76200">
            <a:solidFill>
              <a:srgbClr val="FF5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37963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o 2"/>
          <p:cNvGrpSpPr/>
          <p:nvPr/>
        </p:nvGrpSpPr>
        <p:grpSpPr>
          <a:xfrm>
            <a:off x="0" y="0"/>
            <a:ext cx="12192000" cy="6870358"/>
            <a:chOff x="0" y="0"/>
            <a:chExt cx="12192000" cy="6870358"/>
          </a:xfrm>
        </p:grpSpPr>
        <p:pic>
          <p:nvPicPr>
            <p:cNvPr id="5" name="Imagem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2192000" cy="6870358"/>
            </a:xfrm>
            <a:prstGeom prst="rect">
              <a:avLst/>
            </a:prstGeom>
          </p:spPr>
        </p:pic>
        <p:sp>
          <p:nvSpPr>
            <p:cNvPr id="4" name="Retângulo 3"/>
            <p:cNvSpPr/>
            <p:nvPr/>
          </p:nvSpPr>
          <p:spPr>
            <a:xfrm>
              <a:off x="9995561" y="5567881"/>
              <a:ext cx="1909746" cy="40740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3"/>
          <a:srcRect b="38508"/>
          <a:stretch/>
        </p:blipFill>
        <p:spPr>
          <a:xfrm>
            <a:off x="9995561" y="206091"/>
            <a:ext cx="1812506" cy="463145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130" y="47980"/>
            <a:ext cx="938710" cy="600273"/>
          </a:xfrm>
          <a:prstGeom prst="rect">
            <a:avLst/>
          </a:prstGeom>
        </p:spPr>
      </p:pic>
      <p:sp>
        <p:nvSpPr>
          <p:cNvPr id="15" name="Título 14"/>
          <p:cNvSpPr>
            <a:spLocks noGrp="1"/>
          </p:cNvSpPr>
          <p:nvPr>
            <p:ph type="title"/>
          </p:nvPr>
        </p:nvSpPr>
        <p:spPr>
          <a:xfrm>
            <a:off x="736961" y="-128527"/>
            <a:ext cx="10515600" cy="669236"/>
          </a:xfrm>
        </p:spPr>
        <p:txBody>
          <a:bodyPr>
            <a:noAutofit/>
          </a:bodyPr>
          <a:lstStyle/>
          <a:p>
            <a:pPr algn="ctr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pt-BR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Maquina Analítica</a:t>
            </a:r>
          </a:p>
        </p:txBody>
      </p:sp>
      <p:pic>
        <p:nvPicPr>
          <p:cNvPr id="11" name="Picture 1" descr="050114_2529_difference"/>
          <p:cNvPicPr>
            <a:picLocks noGrp="1" noChangeAspect="1" noChangeArrowheads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733411" y="874713"/>
            <a:ext cx="6955366" cy="5216525"/>
          </a:xfrm>
          <a:noFill/>
        </p:spPr>
      </p:pic>
    </p:spTree>
    <p:extLst>
      <p:ext uri="{BB962C8B-B14F-4D97-AF65-F5344CB8AC3E}">
        <p14:creationId xmlns:p14="http://schemas.microsoft.com/office/powerpoint/2010/main" val="42698362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o 2"/>
          <p:cNvGrpSpPr/>
          <p:nvPr/>
        </p:nvGrpSpPr>
        <p:grpSpPr>
          <a:xfrm>
            <a:off x="0" y="0"/>
            <a:ext cx="12192000" cy="6870358"/>
            <a:chOff x="0" y="0"/>
            <a:chExt cx="12192000" cy="6870358"/>
          </a:xfrm>
        </p:grpSpPr>
        <p:pic>
          <p:nvPicPr>
            <p:cNvPr id="5" name="Imagem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2192000" cy="6870358"/>
            </a:xfrm>
            <a:prstGeom prst="rect">
              <a:avLst/>
            </a:prstGeom>
          </p:spPr>
        </p:pic>
        <p:sp>
          <p:nvSpPr>
            <p:cNvPr id="4" name="Retângulo 3"/>
            <p:cNvSpPr/>
            <p:nvPr/>
          </p:nvSpPr>
          <p:spPr>
            <a:xfrm>
              <a:off x="9995561" y="5567881"/>
              <a:ext cx="1909746" cy="40740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3"/>
          <a:srcRect b="38508"/>
          <a:stretch/>
        </p:blipFill>
        <p:spPr>
          <a:xfrm>
            <a:off x="9995561" y="206091"/>
            <a:ext cx="1812506" cy="463145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130" y="47980"/>
            <a:ext cx="938710" cy="600273"/>
          </a:xfrm>
          <a:prstGeom prst="rect">
            <a:avLst/>
          </a:prstGeom>
        </p:spPr>
      </p:pic>
      <p:sp>
        <p:nvSpPr>
          <p:cNvPr id="15" name="Título 14"/>
          <p:cNvSpPr>
            <a:spLocks noGrp="1"/>
          </p:cNvSpPr>
          <p:nvPr>
            <p:ph type="title"/>
          </p:nvPr>
        </p:nvSpPr>
        <p:spPr>
          <a:xfrm>
            <a:off x="386214" y="-128527"/>
            <a:ext cx="10515600" cy="669236"/>
          </a:xfrm>
        </p:spPr>
        <p:txBody>
          <a:bodyPr>
            <a:noAutofit/>
          </a:bodyPr>
          <a:lstStyle/>
          <a:p>
            <a:pPr algn="ctr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pt-BR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Primeira Geração do Computador</a:t>
            </a:r>
          </a:p>
        </p:txBody>
      </p:sp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>
          <a:xfrm>
            <a:off x="434834" y="1216543"/>
            <a:ext cx="5911375" cy="4351338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  <a:spcBef>
                <a:spcPts val="0"/>
              </a:spcBef>
              <a:buNone/>
              <a:defRPr/>
            </a:pPr>
            <a:r>
              <a:rPr lang="pt-BR" dirty="0"/>
              <a:t>Primeira Geração de Computadores.</a:t>
            </a:r>
          </a:p>
          <a:p>
            <a:pPr>
              <a:lnSpc>
                <a:spcPct val="150000"/>
              </a:lnSpc>
              <a:spcBef>
                <a:spcPts val="0"/>
              </a:spcBef>
              <a:buNone/>
              <a:defRPr/>
            </a:pPr>
            <a:r>
              <a:rPr lang="pt-BR" dirty="0"/>
              <a:t> </a:t>
            </a:r>
          </a:p>
          <a:p>
            <a:pPr>
              <a:lnSpc>
                <a:spcPct val="150000"/>
              </a:lnSpc>
              <a:spcBef>
                <a:spcPts val="0"/>
              </a:spcBef>
              <a:buNone/>
              <a:defRPr/>
            </a:pPr>
            <a:r>
              <a:rPr lang="pt-BR" dirty="0"/>
              <a:t>Utilizavam Válvulas eletrônicas. Eram lentos e ocupavam uma grande área. </a:t>
            </a:r>
          </a:p>
          <a:p>
            <a:pPr>
              <a:lnSpc>
                <a:spcPct val="150000"/>
              </a:lnSpc>
              <a:spcBef>
                <a:spcPts val="0"/>
              </a:spcBef>
              <a:buNone/>
              <a:defRPr/>
            </a:pPr>
            <a:r>
              <a:rPr lang="pt-BR" dirty="0"/>
              <a:t> </a:t>
            </a:r>
          </a:p>
          <a:p>
            <a:pPr>
              <a:lnSpc>
                <a:spcPct val="150000"/>
              </a:lnSpc>
              <a:spcBef>
                <a:spcPts val="0"/>
              </a:spcBef>
              <a:buNone/>
              <a:defRPr/>
            </a:pPr>
            <a:r>
              <a:rPr lang="pt-BR" dirty="0"/>
              <a:t>O principal computador dessa época é o ENIAC. Criado após a segunda guerra mundial.</a:t>
            </a:r>
          </a:p>
        </p:txBody>
      </p:sp>
      <p:pic>
        <p:nvPicPr>
          <p:cNvPr id="10" name="Picture 4" descr="figura_2_montagem_valvula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2476" y="1391168"/>
            <a:ext cx="3589338" cy="417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376188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13728</TotalTime>
  <Words>2562</Words>
  <Application>Microsoft Office PowerPoint</Application>
  <PresentationFormat>Widescreen</PresentationFormat>
  <Paragraphs>232</Paragraphs>
  <Slides>50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50</vt:i4>
      </vt:variant>
    </vt:vector>
  </HeadingPairs>
  <TitlesOfParts>
    <vt:vector size="59" baseType="lpstr">
      <vt:lpstr>Agency FB</vt:lpstr>
      <vt:lpstr>Arial</vt:lpstr>
      <vt:lpstr>Calibri</vt:lpstr>
      <vt:lpstr>Calibri Light</vt:lpstr>
      <vt:lpstr>Myriad Pro</vt:lpstr>
      <vt:lpstr>Rockwell</vt:lpstr>
      <vt:lpstr>Verdana</vt:lpstr>
      <vt:lpstr>Wingdings 2</vt:lpstr>
      <vt:lpstr>Tema do Office</vt:lpstr>
      <vt:lpstr>Apresentação do PowerPoint</vt:lpstr>
      <vt:lpstr>O que é INFORMATICA?</vt:lpstr>
      <vt:lpstr>Origem do Computador</vt:lpstr>
      <vt:lpstr>História do Computador</vt:lpstr>
      <vt:lpstr>História do Computador</vt:lpstr>
      <vt:lpstr>História do Computador</vt:lpstr>
      <vt:lpstr>História do Computador</vt:lpstr>
      <vt:lpstr>Maquina Analítica</vt:lpstr>
      <vt:lpstr>Primeira Geração do Computador</vt:lpstr>
      <vt:lpstr>ENIAC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>SESI_SENAI_SP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Marcos André da Silva</dc:creator>
  <cp:lastModifiedBy>MARCOS ANDRE DA SILVA</cp:lastModifiedBy>
  <cp:revision>160</cp:revision>
  <dcterms:created xsi:type="dcterms:W3CDTF">2017-07-19T17:45:31Z</dcterms:created>
  <dcterms:modified xsi:type="dcterms:W3CDTF">2025-09-16T16:48:56Z</dcterms:modified>
</cp:coreProperties>
</file>